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2" r:id="rId5"/>
    <p:sldId id="260" r:id="rId6"/>
    <p:sldId id="263" r:id="rId7"/>
    <p:sldId id="264" r:id="rId8"/>
    <p:sldId id="265" r:id="rId9"/>
    <p:sldId id="266" r:id="rId10"/>
    <p:sldId id="267" r:id="rId11"/>
    <p:sldId id="270" r:id="rId12"/>
    <p:sldId id="271" r:id="rId13"/>
    <p:sldId id="272" r:id="rId14"/>
    <p:sldId id="268" r:id="rId15"/>
    <p:sldId id="269" r:id="rId16"/>
    <p:sldId id="277" r:id="rId17"/>
    <p:sldId id="273" r:id="rId18"/>
    <p:sldId id="285" r:id="rId19"/>
    <p:sldId id="286" r:id="rId20"/>
    <p:sldId id="287" r:id="rId21"/>
    <p:sldId id="288" r:id="rId22"/>
    <p:sldId id="289" r:id="rId23"/>
    <p:sldId id="290" r:id="rId24"/>
    <p:sldId id="261" r:id="rId2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53" autoAdjust="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07/10/2015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37336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07/10/2015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25287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07/10/2015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16662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07/10/2015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9241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07/10/2015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333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07/10/2015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15143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07/10/2015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1253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07/10/2015</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10132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07/10/2015</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04264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07/10/2015</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5175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07/10/2015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9579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07/10/2015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1006831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07/10/2015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13519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07/10/2015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0270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07/10/2015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587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t>07/10/2015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3271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t>07/10/2015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0050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t>07/10/2015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67700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t>07/10/2015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10382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t>07/10/2015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55769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07/10/2015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69493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07/10/2015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27345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t>07/10/2015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t>‹Nº›</a:t>
            </a:fld>
            <a:endParaRPr lang="es-MX"/>
          </a:p>
        </p:txBody>
      </p:sp>
    </p:spTree>
    <p:extLst>
      <p:ext uri="{BB962C8B-B14F-4D97-AF65-F5344CB8AC3E}">
        <p14:creationId xmlns:p14="http://schemas.microsoft.com/office/powerpoint/2010/main" val="171991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solidFill>
                  <a:prstClr val="black">
                    <a:tint val="75000"/>
                  </a:prstClr>
                </a:solidFill>
              </a:rPr>
              <a:pPr/>
              <a:t>07/10/2015</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1177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hyperlink" Target="http://www.cymisa.com.mx/imagenes/imagenes%20her12/flexometro1.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www.traverstool.com.mx/mm5/images/MEDIANA/3521.jpg" TargetMode="External"/><Relationship Id="rId5" Type="http://schemas.openxmlformats.org/officeDocument/2006/relationships/image" Target="../media/image12.jpg"/><Relationship Id="rId4" Type="http://schemas.openxmlformats.org/officeDocument/2006/relationships/hyperlink" Target="http://www.roktools.com/sUserFiles/roktools/es/product/201006/2010061720201496102.jp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hyperlink" Target="https://encrypted-tbn0.gstatic.com/images?q=tbn:ANd9GcSm05e6rTbry0DInn44Nr9-kSbsZXVlUsXynpErOtNlAHhyhhL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hyperlink" Target="http://www.sena-sofia-plus.co/wp-content/uploads/2013/08/Curso-de-Metrologia-en-SENA-Virtual-1.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t>Unidad I Metrología dimensional</a:t>
            </a:r>
          </a:p>
        </p:txBody>
      </p:sp>
      <p:sp>
        <p:nvSpPr>
          <p:cNvPr id="4" name="3 Subtítulo"/>
          <p:cNvSpPr txBox="1">
            <a:spLocks noGrp="1"/>
          </p:cNvSpPr>
          <p:nvPr>
            <p:ph type="subTitle" idx="1"/>
          </p:nvPr>
        </p:nvSpPr>
        <p:spPr>
          <a:xfrm>
            <a:off x="1043608" y="3717032"/>
            <a:ext cx="7776864" cy="2616101"/>
          </a:xfrm>
          <a:prstGeom prst="rect">
            <a:avLst/>
          </a:prstGeom>
          <a:noFill/>
        </p:spPr>
        <p:txBody>
          <a:bodyPr wrap="square" rtlCol="0">
            <a:spAutoFit/>
          </a:bodyPr>
          <a:lstStyle/>
          <a:p>
            <a:pPr algn="l"/>
            <a:r>
              <a:rPr lang="es-MX" sz="2000" b="1" dirty="0" smtClean="0">
                <a:solidFill>
                  <a:schemeClr val="tx1"/>
                </a:solidFill>
                <a:latin typeface="Arial" pitchFamily="34" charset="0"/>
                <a:cs typeface="Arial" pitchFamily="34" charset="0"/>
              </a:rPr>
              <a:t>Licenciatura en Ingeniería Mecánica</a:t>
            </a:r>
          </a:p>
          <a:p>
            <a:pPr algn="l"/>
            <a:endParaRPr lang="es-MX" sz="2000" b="1" dirty="0" smtClean="0">
              <a:solidFill>
                <a:schemeClr val="tx1"/>
              </a:solidFill>
              <a:latin typeface="Arial" pitchFamily="34" charset="0"/>
              <a:cs typeface="Arial" pitchFamily="34" charset="0"/>
            </a:endParaRPr>
          </a:p>
          <a:p>
            <a:pPr algn="l"/>
            <a:endParaRPr lang="es-MX" sz="2000" b="1" dirty="0" smtClean="0">
              <a:solidFill>
                <a:schemeClr val="tx1"/>
              </a:solidFill>
              <a:latin typeface="Arial" pitchFamily="34" charset="0"/>
              <a:cs typeface="Arial" pitchFamily="34" charset="0"/>
            </a:endParaRPr>
          </a:p>
          <a:p>
            <a:pPr algn="l"/>
            <a:r>
              <a:rPr lang="es-MX" sz="2000" b="1" dirty="0" smtClean="0">
                <a:solidFill>
                  <a:schemeClr val="tx1"/>
                </a:solidFill>
                <a:latin typeface="Arial" pitchFamily="34" charset="0"/>
                <a:cs typeface="Arial" pitchFamily="34" charset="0"/>
              </a:rPr>
              <a:t>Ing. Silvestre Barrera Ordaz</a:t>
            </a:r>
          </a:p>
          <a:p>
            <a:pPr algn="l"/>
            <a:endParaRPr lang="es-MX" sz="2000" b="1" dirty="0" smtClean="0">
              <a:solidFill>
                <a:schemeClr val="tx1"/>
              </a:solidFill>
              <a:latin typeface="Arial" pitchFamily="34" charset="0"/>
              <a:cs typeface="Arial" pitchFamily="34" charset="0"/>
            </a:endParaRPr>
          </a:p>
          <a:p>
            <a:pPr algn="l"/>
            <a:endParaRPr lang="es-MX" sz="2000" b="1" dirty="0" smtClean="0">
              <a:solidFill>
                <a:schemeClr val="tx1"/>
              </a:solidFill>
              <a:latin typeface="Arial" pitchFamily="34" charset="0"/>
              <a:cs typeface="Arial" pitchFamily="34" charset="0"/>
            </a:endParaRPr>
          </a:p>
          <a:p>
            <a:pPr algn="l"/>
            <a:r>
              <a:rPr lang="es-MX" sz="2000" b="1" dirty="0" smtClean="0">
                <a:solidFill>
                  <a:schemeClr val="tx1"/>
                </a:solidFill>
                <a:latin typeface="Arial" pitchFamily="34" charset="0"/>
                <a:cs typeface="Arial" pitchFamily="34" charset="0"/>
              </a:rPr>
              <a:t>Julio – Diciembre 2015</a:t>
            </a:r>
            <a:endParaRPr lang="es-MX"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99427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764704"/>
            <a:ext cx="8229600" cy="4525963"/>
          </a:xfrm>
        </p:spPr>
        <p:txBody>
          <a:bodyPr>
            <a:normAutofit/>
          </a:bodyPr>
          <a:lstStyle/>
          <a:p>
            <a:pPr marL="0" indent="0" algn="just">
              <a:buNone/>
            </a:pPr>
            <a:r>
              <a:rPr lang="es-MX" b="1" dirty="0" smtClean="0">
                <a:latin typeface="Arial" pitchFamily="34" charset="0"/>
                <a:cs typeface="Arial" pitchFamily="34" charset="0"/>
              </a:rPr>
              <a:t>Unidad de medida.</a:t>
            </a:r>
          </a:p>
          <a:p>
            <a:pPr marL="0" indent="0" algn="just">
              <a:buNone/>
            </a:pPr>
            <a:r>
              <a:rPr lang="es-MX" dirty="0"/>
              <a:t>M</a:t>
            </a:r>
            <a:r>
              <a:rPr lang="es-MX" dirty="0" smtClean="0"/>
              <a:t>agnitud </a:t>
            </a:r>
            <a:r>
              <a:rPr lang="es-MX" dirty="0"/>
              <a:t>escalar real, definida y adoptada por convenio, con la que se puede </a:t>
            </a:r>
            <a:r>
              <a:rPr lang="es-MX" dirty="0" smtClean="0"/>
              <a:t>comparar cualquier </a:t>
            </a:r>
            <a:r>
              <a:rPr lang="es-MX" dirty="0"/>
              <a:t>otra magnitud de la misma naturaleza para expresar la relación entre </a:t>
            </a:r>
            <a:r>
              <a:rPr lang="es-MX" dirty="0" smtClean="0"/>
              <a:t>ambas mediante </a:t>
            </a:r>
            <a:r>
              <a:rPr lang="es-MX" dirty="0"/>
              <a:t>un </a:t>
            </a:r>
            <a:r>
              <a:rPr lang="es-MX" dirty="0" smtClean="0"/>
              <a:t>número.</a:t>
            </a:r>
          </a:p>
          <a:p>
            <a:pPr marL="0" indent="0" algn="just">
              <a:buNone/>
            </a:pPr>
            <a:endParaRPr lang="es-MX" b="1" dirty="0">
              <a:latin typeface="Arial" pitchFamily="34" charset="0"/>
              <a:cs typeface="Arial" pitchFamily="34" charset="0"/>
            </a:endParaRPr>
          </a:p>
          <a:p>
            <a:pPr marL="0" indent="0" algn="just">
              <a:buNone/>
            </a:pPr>
            <a:r>
              <a:rPr lang="es-MX" b="1" dirty="0" smtClean="0">
                <a:latin typeface="Arial" pitchFamily="34" charset="0"/>
                <a:cs typeface="Arial" pitchFamily="34" charset="0"/>
              </a:rPr>
              <a:t>5 m, 30 kg, 7 A.</a:t>
            </a:r>
            <a:endParaRPr lang="es-MX" b="1" dirty="0">
              <a:latin typeface="Arial" pitchFamily="34" charset="0"/>
              <a:cs typeface="Arial" pitchFamily="34" charset="0"/>
            </a:endParaRPr>
          </a:p>
        </p:txBody>
      </p:sp>
    </p:spTree>
    <p:extLst>
      <p:ext uri="{BB962C8B-B14F-4D97-AF65-F5344CB8AC3E}">
        <p14:creationId xmlns:p14="http://schemas.microsoft.com/office/powerpoint/2010/main" val="2093501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57906"/>
            <a:ext cx="8229600" cy="4525963"/>
          </a:xfrm>
        </p:spPr>
        <p:txBody>
          <a:bodyPr>
            <a:normAutofit/>
          </a:bodyPr>
          <a:lstStyle/>
          <a:p>
            <a:pPr marL="0" indent="0" algn="just">
              <a:buNone/>
            </a:pPr>
            <a:r>
              <a:rPr lang="es-MX" b="1" dirty="0" smtClean="0">
                <a:latin typeface="Arial" pitchFamily="34" charset="0"/>
                <a:cs typeface="Arial" pitchFamily="34" charset="0"/>
              </a:rPr>
              <a:t>Sistema Internacional de Unidades. SI</a:t>
            </a:r>
          </a:p>
          <a:p>
            <a:pPr marL="0" indent="0" algn="just">
              <a:buNone/>
            </a:pPr>
            <a:r>
              <a:rPr lang="es-MX" dirty="0" smtClean="0"/>
              <a:t>Sistema </a:t>
            </a:r>
            <a:r>
              <a:rPr lang="es-MX" dirty="0"/>
              <a:t>de unidades </a:t>
            </a:r>
            <a:r>
              <a:rPr lang="es-MX" dirty="0" smtClean="0"/>
              <a:t>con </a:t>
            </a:r>
            <a:r>
              <a:rPr lang="es-MX" dirty="0"/>
              <a:t>nombres </a:t>
            </a:r>
            <a:r>
              <a:rPr lang="es-MX" dirty="0" smtClean="0"/>
              <a:t>y símbolos </a:t>
            </a:r>
            <a:r>
              <a:rPr lang="es-MX" dirty="0"/>
              <a:t>de las unidades, y con una serie de prefijos con sus nombres y símbolos, así </a:t>
            </a:r>
            <a:r>
              <a:rPr lang="es-MX" dirty="0" smtClean="0"/>
              <a:t>como reglas </a:t>
            </a:r>
            <a:r>
              <a:rPr lang="es-MX" dirty="0"/>
              <a:t>para su utilización, adoptado por la Conferencia General de Pesas y Medidas (CGPM)</a:t>
            </a:r>
            <a:endParaRPr lang="es-MX" b="1" dirty="0">
              <a:latin typeface="Arial" pitchFamily="34" charset="0"/>
              <a:cs typeface="Arial"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212975"/>
            <a:ext cx="7488832" cy="3147479"/>
          </a:xfrm>
          <a:prstGeom prst="rect">
            <a:avLst/>
          </a:prstGeom>
        </p:spPr>
      </p:pic>
    </p:spTree>
    <p:extLst>
      <p:ext uri="{BB962C8B-B14F-4D97-AF65-F5344CB8AC3E}">
        <p14:creationId xmlns:p14="http://schemas.microsoft.com/office/powerpoint/2010/main" val="1739507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57907"/>
            <a:ext cx="8229600" cy="1110854"/>
          </a:xfrm>
        </p:spPr>
        <p:txBody>
          <a:bodyPr>
            <a:normAutofit/>
          </a:bodyPr>
          <a:lstStyle/>
          <a:p>
            <a:pPr marL="0" indent="0" algn="just">
              <a:buNone/>
            </a:pPr>
            <a:r>
              <a:rPr lang="es-MX" dirty="0"/>
              <a:t>Los prefijos SI para los múltiplos y submúltiplos de las unidades son:</a:t>
            </a:r>
            <a:endParaRPr lang="es-MX" b="1" dirty="0">
              <a:latin typeface="Arial" pitchFamily="34" charset="0"/>
              <a:cs typeface="Arial" pitchFamily="34" charset="0"/>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l="3005" t="2049" r="2348" b="3723"/>
          <a:stretch/>
        </p:blipFill>
        <p:spPr>
          <a:xfrm>
            <a:off x="251520" y="1268761"/>
            <a:ext cx="4142026" cy="3024336"/>
          </a:xfrm>
          <a:prstGeom prst="rect">
            <a:avLst/>
          </a:prstGeom>
        </p:spPr>
      </p:pic>
      <p:pic>
        <p:nvPicPr>
          <p:cNvPr id="5" name="Imagen 4"/>
          <p:cNvPicPr>
            <a:picLocks noChangeAspect="1"/>
          </p:cNvPicPr>
          <p:nvPr/>
        </p:nvPicPr>
        <p:blipFill rotWithShape="1">
          <a:blip r:embed="rId4"/>
          <a:srcRect l="1300" r="-1"/>
          <a:stretch/>
        </p:blipFill>
        <p:spPr>
          <a:xfrm>
            <a:off x="4578984" y="1268761"/>
            <a:ext cx="4367085" cy="4608511"/>
          </a:xfrm>
          <a:prstGeom prst="rect">
            <a:avLst/>
          </a:prstGeom>
        </p:spPr>
      </p:pic>
    </p:spTree>
    <p:extLst>
      <p:ext uri="{BB962C8B-B14F-4D97-AF65-F5344CB8AC3E}">
        <p14:creationId xmlns:p14="http://schemas.microsoft.com/office/powerpoint/2010/main" val="2420893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76672"/>
            <a:ext cx="8229600" cy="4525963"/>
          </a:xfrm>
        </p:spPr>
        <p:txBody>
          <a:bodyPr>
            <a:normAutofit/>
          </a:bodyPr>
          <a:lstStyle/>
          <a:p>
            <a:pPr marL="0" indent="0" algn="just">
              <a:buNone/>
            </a:pPr>
            <a:r>
              <a:rPr lang="es-MX" b="1" dirty="0" smtClean="0">
                <a:latin typeface="Arial" pitchFamily="34" charset="0"/>
                <a:cs typeface="Arial" pitchFamily="34" charset="0"/>
              </a:rPr>
              <a:t>Ahora si podemos entender que:</a:t>
            </a:r>
          </a:p>
          <a:p>
            <a:pPr marL="0" indent="0" algn="just">
              <a:buNone/>
            </a:pPr>
            <a:endParaRPr lang="es-MX" b="1" dirty="0" smtClean="0">
              <a:latin typeface="Arial" pitchFamily="34" charset="0"/>
              <a:cs typeface="Arial" pitchFamily="34" charset="0"/>
            </a:endParaRPr>
          </a:p>
          <a:p>
            <a:pPr marL="0" indent="0" algn="just">
              <a:buNone/>
            </a:pPr>
            <a:r>
              <a:rPr lang="es-MX" b="1" i="1" dirty="0">
                <a:solidFill>
                  <a:schemeClr val="accent2"/>
                </a:solidFill>
                <a:latin typeface="Arial" pitchFamily="34" charset="0"/>
                <a:cs typeface="Arial" pitchFamily="34" charset="0"/>
              </a:rPr>
              <a:t>Medida</a:t>
            </a:r>
            <a:r>
              <a:rPr lang="es-MX" b="1" dirty="0">
                <a:latin typeface="Arial" pitchFamily="34" charset="0"/>
                <a:cs typeface="Arial" pitchFamily="34" charset="0"/>
              </a:rPr>
              <a:t> es la evaluación de una </a:t>
            </a:r>
            <a:r>
              <a:rPr lang="es-MX" b="1" dirty="0">
                <a:solidFill>
                  <a:schemeClr val="accent1"/>
                </a:solidFill>
                <a:latin typeface="Arial" pitchFamily="34" charset="0"/>
                <a:cs typeface="Arial" pitchFamily="34" charset="0"/>
              </a:rPr>
              <a:t>magnitud</a:t>
            </a:r>
            <a:r>
              <a:rPr lang="es-MX" b="1" dirty="0">
                <a:latin typeface="Arial" pitchFamily="34" charset="0"/>
                <a:cs typeface="Arial" pitchFamily="34" charset="0"/>
              </a:rPr>
              <a:t> hecha según su relación con otra magnitud de la misma especie adoptada como </a:t>
            </a:r>
            <a:r>
              <a:rPr lang="es-MX" b="1" dirty="0" smtClean="0">
                <a:solidFill>
                  <a:schemeClr val="accent1"/>
                </a:solidFill>
                <a:latin typeface="Arial" pitchFamily="34" charset="0"/>
                <a:cs typeface="Arial" pitchFamily="34" charset="0"/>
              </a:rPr>
              <a:t>unidad</a:t>
            </a:r>
            <a:r>
              <a:rPr lang="es-MX" b="1" dirty="0" smtClean="0">
                <a:latin typeface="Arial" pitchFamily="34" charset="0"/>
                <a:cs typeface="Arial" pitchFamily="34" charset="0"/>
              </a:rPr>
              <a:t>.</a:t>
            </a:r>
            <a:endParaRPr lang="es-MX" b="1" dirty="0">
              <a:latin typeface="Arial" pitchFamily="34" charset="0"/>
              <a:cs typeface="Arial" pitchFamily="34" charset="0"/>
            </a:endParaRPr>
          </a:p>
        </p:txBody>
      </p:sp>
    </p:spTree>
    <p:extLst>
      <p:ext uri="{BB962C8B-B14F-4D97-AF65-F5344CB8AC3E}">
        <p14:creationId xmlns:p14="http://schemas.microsoft.com/office/powerpoint/2010/main" val="3607690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76672"/>
            <a:ext cx="8229600" cy="4525963"/>
          </a:xfrm>
        </p:spPr>
        <p:txBody>
          <a:bodyPr>
            <a:normAutofit/>
          </a:bodyPr>
          <a:lstStyle/>
          <a:p>
            <a:pPr marL="0" indent="0" algn="just">
              <a:buNone/>
            </a:pPr>
            <a:r>
              <a:rPr lang="es-MX" b="1" dirty="0" smtClean="0">
                <a:latin typeface="Arial" pitchFamily="34" charset="0"/>
                <a:cs typeface="Arial" pitchFamily="34" charset="0"/>
              </a:rPr>
              <a:t>La medición se puede dividir en:</a:t>
            </a:r>
          </a:p>
          <a:p>
            <a:pPr marL="0" indent="0" algn="just">
              <a:buNone/>
            </a:pPr>
            <a:r>
              <a:rPr lang="es-MX" b="1" dirty="0" smtClean="0">
                <a:latin typeface="Arial" pitchFamily="34" charset="0"/>
                <a:cs typeface="Arial" pitchFamily="34" charset="0"/>
              </a:rPr>
              <a:t>Directa: Cuando el valor de la medida se obtiene directamente de los trazos y divisiones de los instrumentos.</a:t>
            </a:r>
            <a:endParaRPr lang="es-MX" b="1" dirty="0">
              <a:latin typeface="Arial" pitchFamily="34" charset="0"/>
              <a:cs typeface="Arial" pitchFamily="34"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 y="2739652"/>
            <a:ext cx="3977258" cy="2880083"/>
          </a:xfrm>
          <a:prstGeom prst="rect">
            <a:avLst/>
          </a:prstGeom>
        </p:spPr>
      </p:pic>
      <p:sp>
        <p:nvSpPr>
          <p:cNvPr id="9" name="Rectángulo 8"/>
          <p:cNvSpPr/>
          <p:nvPr/>
        </p:nvSpPr>
        <p:spPr>
          <a:xfrm>
            <a:off x="4775425" y="5018132"/>
            <a:ext cx="4125144" cy="861774"/>
          </a:xfrm>
          <a:prstGeom prst="rect">
            <a:avLst/>
          </a:prstGeom>
        </p:spPr>
        <p:txBody>
          <a:bodyPr wrap="square">
            <a:spAutoFit/>
          </a:bodyPr>
          <a:lstStyle/>
          <a:p>
            <a:r>
              <a:rPr lang="es-MX" sz="1600" dirty="0">
                <a:hlinkClick r:id="rId4"/>
              </a:rPr>
              <a:t>http://</a:t>
            </a:r>
            <a:r>
              <a:rPr lang="es-MX" sz="1600" dirty="0" smtClean="0">
                <a:hlinkClick r:id="rId4"/>
              </a:rPr>
              <a:t>www.cymisa.com.mx/imagenes/imagenes%20her12/flexometro1.jpg</a:t>
            </a:r>
            <a:endParaRPr lang="es-MX" sz="1600" dirty="0" smtClean="0"/>
          </a:p>
          <a:p>
            <a:endParaRPr lang="es-MX" sz="1600" dirty="0"/>
          </a:p>
        </p:txBody>
      </p:sp>
    </p:spTree>
    <p:extLst>
      <p:ext uri="{BB962C8B-B14F-4D97-AF65-F5344CB8AC3E}">
        <p14:creationId xmlns:p14="http://schemas.microsoft.com/office/powerpoint/2010/main" val="1219806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2973" y="188640"/>
            <a:ext cx="8229600" cy="4525963"/>
          </a:xfrm>
        </p:spPr>
        <p:txBody>
          <a:bodyPr>
            <a:normAutofit/>
          </a:bodyPr>
          <a:lstStyle/>
          <a:p>
            <a:pPr marL="0" indent="0" algn="just">
              <a:buNone/>
            </a:pPr>
            <a:r>
              <a:rPr lang="es-MX" b="1" dirty="0" smtClean="0">
                <a:latin typeface="Arial" pitchFamily="34" charset="0"/>
                <a:cs typeface="Arial" pitchFamily="34" charset="0"/>
              </a:rPr>
              <a:t>Indirecta: Cuando para obtener el valor de la medida necesitamos compararla con alguna referencia.</a:t>
            </a:r>
            <a:endParaRPr lang="es-MX" b="1" dirty="0">
              <a:latin typeface="Arial" pitchFamily="34" charset="0"/>
              <a:cs typeface="Arial"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370" y="1813639"/>
            <a:ext cx="3725085" cy="2716208"/>
          </a:xfrm>
          <a:prstGeom prst="rect">
            <a:avLst/>
          </a:prstGeom>
        </p:spPr>
      </p:pic>
      <p:sp>
        <p:nvSpPr>
          <p:cNvPr id="5" name="Rectángulo 4"/>
          <p:cNvSpPr/>
          <p:nvPr/>
        </p:nvSpPr>
        <p:spPr>
          <a:xfrm>
            <a:off x="5173486" y="4802090"/>
            <a:ext cx="2670744" cy="954107"/>
          </a:xfrm>
          <a:prstGeom prst="rect">
            <a:avLst/>
          </a:prstGeom>
        </p:spPr>
        <p:txBody>
          <a:bodyPr wrap="square">
            <a:spAutoFit/>
          </a:bodyPr>
          <a:lstStyle/>
          <a:p>
            <a:r>
              <a:rPr lang="es-MX" sz="1400" dirty="0">
                <a:hlinkClick r:id="rId4"/>
              </a:rPr>
              <a:t>http://</a:t>
            </a:r>
            <a:r>
              <a:rPr lang="es-MX" sz="1400" dirty="0" smtClean="0">
                <a:hlinkClick r:id="rId4"/>
              </a:rPr>
              <a:t>www.roktools.com/sUserFiles/roktools/es/product/201006/2010061720201496102.jpg</a:t>
            </a:r>
            <a:endParaRPr lang="es-MX" sz="1400" dirty="0" smtClean="0"/>
          </a:p>
          <a:p>
            <a:endParaRPr lang="es-MX" sz="1400" dirty="0"/>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330" y="1813639"/>
            <a:ext cx="3530600" cy="3937000"/>
          </a:xfrm>
          <a:prstGeom prst="rect">
            <a:avLst/>
          </a:prstGeom>
        </p:spPr>
      </p:pic>
      <p:sp>
        <p:nvSpPr>
          <p:cNvPr id="7" name="Rectángulo 6"/>
          <p:cNvSpPr/>
          <p:nvPr/>
        </p:nvSpPr>
        <p:spPr>
          <a:xfrm>
            <a:off x="532973" y="5750639"/>
            <a:ext cx="2824376" cy="738664"/>
          </a:xfrm>
          <a:prstGeom prst="rect">
            <a:avLst/>
          </a:prstGeom>
        </p:spPr>
        <p:txBody>
          <a:bodyPr wrap="square">
            <a:spAutoFit/>
          </a:bodyPr>
          <a:lstStyle/>
          <a:p>
            <a:r>
              <a:rPr lang="es-MX" sz="1400" dirty="0">
                <a:hlinkClick r:id="rId6"/>
              </a:rPr>
              <a:t>https://</a:t>
            </a:r>
            <a:r>
              <a:rPr lang="es-MX" sz="1400" dirty="0" smtClean="0">
                <a:hlinkClick r:id="rId6"/>
              </a:rPr>
              <a:t>www.traverstool.com.mx/mm5/images/MEDIANA/3521.jpg</a:t>
            </a:r>
            <a:endParaRPr lang="es-MX" sz="1400" dirty="0" smtClean="0"/>
          </a:p>
          <a:p>
            <a:endParaRPr lang="es-MX" sz="1400" dirty="0"/>
          </a:p>
        </p:txBody>
      </p:sp>
    </p:spTree>
    <p:extLst>
      <p:ext uri="{BB962C8B-B14F-4D97-AF65-F5344CB8AC3E}">
        <p14:creationId xmlns:p14="http://schemas.microsoft.com/office/powerpoint/2010/main" val="3754923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76672"/>
            <a:ext cx="8229600" cy="4525963"/>
          </a:xfrm>
        </p:spPr>
        <p:txBody>
          <a:bodyPr>
            <a:normAutofit/>
          </a:bodyPr>
          <a:lstStyle/>
          <a:p>
            <a:pPr marL="0" indent="0" algn="just">
              <a:buNone/>
            </a:pPr>
            <a:r>
              <a:rPr lang="es-MX" b="1" dirty="0" smtClean="0">
                <a:latin typeface="Arial" pitchFamily="34" charset="0"/>
                <a:cs typeface="Arial" pitchFamily="34" charset="0"/>
              </a:rPr>
              <a:t>Uso de múltiplos y submúltiplos del SI</a:t>
            </a:r>
          </a:p>
          <a:p>
            <a:pPr marL="0" indent="0" algn="just">
              <a:buNone/>
            </a:pPr>
            <a:endParaRPr lang="es-MX" b="1" dirty="0">
              <a:latin typeface="Arial" pitchFamily="34" charset="0"/>
              <a:cs typeface="Arial" pitchFamily="34" charset="0"/>
            </a:endParaRPr>
          </a:p>
          <a:p>
            <a:pPr marL="0" indent="0" algn="just">
              <a:buNone/>
            </a:pPr>
            <a:r>
              <a:rPr lang="es-MX" b="1" dirty="0" smtClean="0">
                <a:latin typeface="Arial" pitchFamily="34" charset="0"/>
                <a:cs typeface="Arial" pitchFamily="34" charset="0"/>
              </a:rPr>
              <a:t>Del griego se tomaron los prefijos para formar los múltiplos (kilo, mega, giga, etc.)</a:t>
            </a:r>
          </a:p>
          <a:p>
            <a:pPr marL="0" indent="0" algn="just">
              <a:buNone/>
            </a:pPr>
            <a:endParaRPr lang="es-MX" b="1" dirty="0">
              <a:latin typeface="Arial" pitchFamily="34" charset="0"/>
              <a:cs typeface="Arial" pitchFamily="34" charset="0"/>
            </a:endParaRPr>
          </a:p>
          <a:p>
            <a:pPr marL="0" indent="0" algn="just">
              <a:buNone/>
            </a:pPr>
            <a:r>
              <a:rPr lang="es-MX" b="1" dirty="0" smtClean="0">
                <a:latin typeface="Arial" pitchFamily="34" charset="0"/>
                <a:cs typeface="Arial" pitchFamily="34" charset="0"/>
              </a:rPr>
              <a:t>Del latín se tomaron los prefijos para los submúltiplos (mili, micro, nano, etc.)</a:t>
            </a:r>
            <a:endParaRPr lang="es-MX" b="1" dirty="0">
              <a:latin typeface="Arial" pitchFamily="34" charset="0"/>
              <a:cs typeface="Arial" pitchFamily="34" charset="0"/>
            </a:endParaRPr>
          </a:p>
        </p:txBody>
      </p:sp>
    </p:spTree>
    <p:extLst>
      <p:ext uri="{BB962C8B-B14F-4D97-AF65-F5344CB8AC3E}">
        <p14:creationId xmlns:p14="http://schemas.microsoft.com/office/powerpoint/2010/main" val="4280563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36373" y="980728"/>
                <a:ext cx="8229600" cy="4968552"/>
              </a:xfrm>
            </p:spPr>
            <p:txBody>
              <a:bodyPr>
                <a:normAutofit fontScale="85000" lnSpcReduction="20000"/>
              </a:bodyPr>
              <a:lstStyle/>
              <a:p>
                <a:r>
                  <a:rPr lang="es-MX" dirty="0" smtClean="0"/>
                  <a:t>Un símbolo NUNCA se escribe con “s” de plural, ya que puede ser confundido con la unidad de segundo (s).</a:t>
                </a:r>
              </a:p>
              <a:p>
                <a:pPr marL="0" indent="0">
                  <a:buNone/>
                </a:pPr>
                <a:r>
                  <a:rPr lang="es-MX" dirty="0" smtClean="0"/>
                  <a:t>    </a:t>
                </a:r>
                <a:r>
                  <a:rPr lang="es-MX" sz="2000" dirty="0" smtClean="0">
                    <a:effectLst>
                      <a:glow rad="101600">
                        <a:srgbClr val="FFC000">
                          <a:alpha val="60000"/>
                        </a:srgbClr>
                      </a:glow>
                    </a:effectLst>
                  </a:rPr>
                  <a:t>P.E.  Para expresar metros, solo se escribe “m” y no “ms”</a:t>
                </a:r>
                <a:endParaRPr lang="es-MX" sz="2000" dirty="0">
                  <a:effectLst>
                    <a:glow rad="101600">
                      <a:srgbClr val="FFC000">
                        <a:alpha val="60000"/>
                      </a:srgbClr>
                    </a:glow>
                  </a:effectLst>
                </a:endParaRPr>
              </a:p>
              <a:p>
                <a:r>
                  <a:rPr lang="es-MX" dirty="0" smtClean="0"/>
                  <a:t>A excepción de los prefijos Giga y Mega los símbolos se escriben siempre con minúscula.</a:t>
                </a:r>
              </a:p>
              <a:p>
                <a:endParaRPr lang="es-MX" dirty="0"/>
              </a:p>
              <a:p>
                <a:endParaRPr lang="es-MX" dirty="0" smtClean="0"/>
              </a:p>
              <a:p>
                <a:endParaRPr lang="es-MX" dirty="0" smtClean="0"/>
              </a:p>
              <a:p>
                <a:r>
                  <a:rPr lang="es-MX" dirty="0" smtClean="0"/>
                  <a:t>Las cantidades definidas por varias unidades deben ir separadas por un punto.</a:t>
                </a:r>
              </a:p>
              <a:p>
                <a:endParaRPr lang="es-MX" dirty="0" smtClean="0"/>
              </a:p>
              <a:p>
                <a:pPr marL="0" indent="0">
                  <a:buNone/>
                </a:pPr>
                <a:r>
                  <a:rPr lang="es-MX" dirty="0" smtClean="0"/>
                  <a:t>                          </a:t>
                </a:r>
                <a14:m>
                  <m:oMath xmlns:m="http://schemas.openxmlformats.org/officeDocument/2006/math">
                    <m:r>
                      <a:rPr lang="es-MX" i="1">
                        <a:latin typeface="Cambria Math" panose="02040503050406030204" pitchFamily="18" charset="0"/>
                      </a:rPr>
                      <m:t>𝑁</m:t>
                    </m:r>
                    <m:r>
                      <a:rPr lang="es-MX" i="1">
                        <a:latin typeface="Cambria Math" panose="02040503050406030204" pitchFamily="18" charset="0"/>
                      </a:rPr>
                      <m:t>=</m:t>
                    </m:r>
                    <m:r>
                      <a:rPr lang="es-MX" i="1">
                        <a:latin typeface="Cambria Math" panose="02040503050406030204" pitchFamily="18" charset="0"/>
                      </a:rPr>
                      <m:t>𝑘𝑔</m:t>
                    </m:r>
                    <m:r>
                      <a:rPr lang="es-MX" i="1">
                        <a:latin typeface="Cambria Math" panose="02040503050406030204" pitchFamily="18" charset="0"/>
                      </a:rPr>
                      <m:t>∙</m:t>
                    </m:r>
                    <m:r>
                      <a:rPr lang="es-MX" i="1">
                        <a:latin typeface="Cambria Math" panose="02040503050406030204" pitchFamily="18" charset="0"/>
                      </a:rPr>
                      <m:t>𝑚</m:t>
                    </m:r>
                    <m:r>
                      <a:rPr lang="es-MX" i="1">
                        <a:latin typeface="Cambria Math" panose="02040503050406030204" pitchFamily="18" charset="0"/>
                      </a:rPr>
                      <m:t>/</m:t>
                    </m:r>
                    <m:sSup>
                      <m:sSupPr>
                        <m:ctrlPr>
                          <a:rPr lang="es-MX" i="1">
                            <a:latin typeface="Cambria Math" panose="02040503050406030204" pitchFamily="18" charset="0"/>
                          </a:rPr>
                        </m:ctrlPr>
                      </m:sSupPr>
                      <m:e>
                        <m:r>
                          <a:rPr lang="es-MX" i="1">
                            <a:latin typeface="Cambria Math" panose="02040503050406030204" pitchFamily="18" charset="0"/>
                          </a:rPr>
                          <m:t>𝑠</m:t>
                        </m:r>
                      </m:e>
                      <m:sup>
                        <m:r>
                          <a:rPr lang="es-MX" i="1">
                            <a:latin typeface="Cambria Math" panose="02040503050406030204" pitchFamily="18" charset="0"/>
                          </a:rPr>
                          <m:t>2</m:t>
                        </m:r>
                      </m:sup>
                    </m:sSup>
                  </m:oMath>
                </a14:m>
                <a:endParaRPr lang="es-MX" dirty="0"/>
              </a:p>
              <a:p>
                <a:pPr marL="0" indent="0">
                  <a:buNone/>
                </a:pPr>
                <a:endParaRPr lang="es-MX" dirty="0"/>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36373" y="980728"/>
                <a:ext cx="8229600" cy="4968552"/>
              </a:xfrm>
              <a:blipFill rotWithShape="0">
                <a:blip r:embed="rId3"/>
                <a:stretch>
                  <a:fillRect l="-1259" t="-2577" r="-1481"/>
                </a:stretch>
              </a:blipFill>
            </p:spPr>
            <p:txBody>
              <a:bodyPr/>
              <a:lstStyle/>
              <a:p>
                <a:r>
                  <a:rPr lang="es-MX">
                    <a:noFill/>
                  </a:rPr>
                  <a:t> </a:t>
                </a:r>
              </a:p>
            </p:txBody>
          </p:sp>
        </mc:Fallback>
      </mc:AlternateContent>
      <p:sp>
        <p:nvSpPr>
          <p:cNvPr id="5" name="Title 1"/>
          <p:cNvSpPr>
            <a:spLocks noGrp="1"/>
          </p:cNvSpPr>
          <p:nvPr>
            <p:ph type="title"/>
          </p:nvPr>
        </p:nvSpPr>
        <p:spPr>
          <a:xfrm>
            <a:off x="457200" y="0"/>
            <a:ext cx="8229600" cy="1143000"/>
          </a:xfrm>
        </p:spPr>
        <p:txBody>
          <a:bodyPr>
            <a:normAutofit/>
          </a:bodyPr>
          <a:lstStyle/>
          <a:p>
            <a:r>
              <a:rPr lang="es-MX" dirty="0" smtClean="0"/>
              <a:t>Reglas para el uso de prefijos SI</a:t>
            </a:r>
            <a:endParaRPr lang="es-MX"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872276"/>
            <a:ext cx="4253999" cy="134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745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sz="quarter" idx="1"/>
          </p:nvPr>
        </p:nvSpPr>
        <p:spPr>
          <a:xfrm>
            <a:off x="0" y="116632"/>
            <a:ext cx="9186670" cy="5052484"/>
          </a:xfrm>
        </p:spPr>
        <p:txBody>
          <a:bodyPr>
            <a:normAutofit lnSpcReduction="10000"/>
          </a:bodyPr>
          <a:lstStyle/>
          <a:p>
            <a:pPr algn="just"/>
            <a:r>
              <a:rPr lang="es-MX" dirty="0" smtClean="0"/>
              <a:t>La potencia exponencial para una unidad con un prefijo se refiere tanto a la unidad como al prefijo.</a:t>
            </a:r>
          </a:p>
          <a:p>
            <a:pPr algn="just"/>
            <a:endParaRPr lang="es-MX" dirty="0"/>
          </a:p>
          <a:p>
            <a:pPr algn="just"/>
            <a:r>
              <a:rPr lang="es-MX" dirty="0" smtClean="0"/>
              <a:t>Las constantes físicas o números que tengan varios dígitos en cualquier lado del punto decimal deben ser reportados con un espacio entre cada tres dígitos en vez de coma; </a:t>
            </a:r>
            <a:r>
              <a:rPr lang="es-MX" dirty="0" err="1" smtClean="0"/>
              <a:t>p.e</a:t>
            </a:r>
            <a:r>
              <a:rPr lang="es-MX" dirty="0" smtClean="0"/>
              <a:t>. 73 569.213 427. Además, trate de usar decimales y evitar fracciones.</a:t>
            </a:r>
          </a:p>
          <a:p>
            <a:pPr algn="just"/>
            <a:r>
              <a:rPr lang="es-MX" dirty="0" smtClean="0"/>
              <a:t>Al efectuar cálculos, represente los números en términos de sus unidades básicas o derivadas.</a:t>
            </a:r>
          </a:p>
          <a:p>
            <a:pPr algn="just"/>
            <a:endParaRPr lang="es-MX"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 y="4780247"/>
            <a:ext cx="7677150" cy="77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980728"/>
            <a:ext cx="4104456" cy="68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81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467544" y="188640"/>
            <a:ext cx="8229600" cy="5256584"/>
          </a:xfrm>
        </p:spPr>
        <p:txBody>
          <a:bodyPr>
            <a:normAutofit fontScale="92500" lnSpcReduction="10000"/>
          </a:bodyPr>
          <a:lstStyle/>
          <a:p>
            <a:r>
              <a:rPr lang="es-MX" dirty="0" smtClean="0"/>
              <a:t>Los prefijos compuestos no deben usarse.</a:t>
            </a:r>
          </a:p>
          <a:p>
            <a:endParaRPr lang="es-MX" dirty="0"/>
          </a:p>
          <a:p>
            <a:endParaRPr lang="es-MX" dirty="0" smtClean="0"/>
          </a:p>
          <a:p>
            <a:r>
              <a:rPr lang="es-MX" dirty="0" smtClean="0"/>
              <a:t>Con la excepción de la unidad básica de kilogramo, evite utilizar un prefijo en el denominador de unidades compuestas.</a:t>
            </a:r>
          </a:p>
          <a:p>
            <a:endParaRPr lang="es-MX" dirty="0"/>
          </a:p>
          <a:p>
            <a:endParaRPr lang="es-MX" dirty="0" smtClean="0"/>
          </a:p>
          <a:p>
            <a:r>
              <a:rPr lang="es-MX" dirty="0" smtClean="0"/>
              <a:t>Aunque no se expresan en múltiplos de 10, el minuto, la hora, etc. para fines prácticos se conservan como múltiplos del segundo.</a:t>
            </a:r>
            <a:endParaRPr lang="es-MX"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79" y="804674"/>
            <a:ext cx="5067300" cy="53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279" y="3140968"/>
            <a:ext cx="7858125" cy="83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738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normAutofit fontScale="90000"/>
          </a:bodyPr>
          <a:lstStyle/>
          <a:p>
            <a:r>
              <a:rPr lang="es-MX" dirty="0" smtClean="0"/>
              <a:t>1.1</a:t>
            </a:r>
            <a:r>
              <a:rPr lang="es-MX" dirty="0"/>
              <a:t>. Principios básicos de metrología dimensional</a:t>
            </a:r>
          </a:p>
        </p:txBody>
      </p:sp>
      <p:sp>
        <p:nvSpPr>
          <p:cNvPr id="3" name="2 Marcador de contenido"/>
          <p:cNvSpPr>
            <a:spLocks noGrp="1"/>
          </p:cNvSpPr>
          <p:nvPr>
            <p:ph idx="1"/>
          </p:nvPr>
        </p:nvSpPr>
        <p:spPr>
          <a:xfrm>
            <a:off x="457200" y="1417638"/>
            <a:ext cx="8229600" cy="4525963"/>
          </a:xfrm>
        </p:spPr>
        <p:txBody>
          <a:bodyPr>
            <a:normAutofit fontScale="92500" lnSpcReduction="20000"/>
          </a:bodyPr>
          <a:lstStyle/>
          <a:p>
            <a:pPr marL="0" indent="0" algn="ctr">
              <a:buNone/>
            </a:pPr>
            <a:r>
              <a:rPr lang="es-MX" b="1" dirty="0">
                <a:latin typeface="Arial" pitchFamily="34" charset="0"/>
                <a:cs typeface="Arial" pitchFamily="34" charset="0"/>
              </a:rPr>
              <a:t>Resumen</a:t>
            </a:r>
          </a:p>
          <a:p>
            <a:pPr marL="0" indent="0" algn="just">
              <a:buNone/>
            </a:pPr>
            <a:r>
              <a:rPr lang="es-MX" dirty="0" smtClean="0">
                <a:latin typeface="Arial" pitchFamily="34" charset="0"/>
                <a:cs typeface="Arial" pitchFamily="34" charset="0"/>
              </a:rPr>
              <a:t>Metrología es la ciencia que trata de las medidas, de los sistemas de unidades y los instrumentos usados para efectuarlas e interpretarlas. Abarca varios campos, tales como la metrología térmica, eléctrica, acústica, dimensional, entre otras.</a:t>
            </a:r>
          </a:p>
          <a:p>
            <a:pPr marL="0" indent="0" algn="just">
              <a:buNone/>
            </a:pPr>
            <a:r>
              <a:rPr lang="es-MX" dirty="0" smtClean="0">
                <a:latin typeface="Arial" pitchFamily="34" charset="0"/>
                <a:cs typeface="Arial" pitchFamily="34" charset="0"/>
              </a:rPr>
              <a:t>La metrología dimensional se encarga de estudiar las técnicas de medición que determinan correctamente las magnitudes </a:t>
            </a:r>
            <a:r>
              <a:rPr lang="es-MX" i="1" dirty="0" smtClean="0">
                <a:latin typeface="Arial" pitchFamily="34" charset="0"/>
                <a:cs typeface="Arial" pitchFamily="34" charset="0"/>
              </a:rPr>
              <a:t>lineales</a:t>
            </a:r>
            <a:r>
              <a:rPr lang="es-MX" dirty="0" smtClean="0">
                <a:latin typeface="Arial" pitchFamily="34" charset="0"/>
                <a:cs typeface="Arial" pitchFamily="34" charset="0"/>
              </a:rPr>
              <a:t> y </a:t>
            </a:r>
            <a:r>
              <a:rPr lang="es-MX" i="1" dirty="0" smtClean="0">
                <a:latin typeface="Arial" pitchFamily="34" charset="0"/>
                <a:cs typeface="Arial" pitchFamily="34" charset="0"/>
              </a:rPr>
              <a:t>angulares</a:t>
            </a:r>
            <a:r>
              <a:rPr lang="es-MX" b="1" dirty="0" smtClean="0">
                <a:latin typeface="Arial" pitchFamily="34" charset="0"/>
                <a:cs typeface="Arial" pitchFamily="34" charset="0"/>
              </a:rPr>
              <a:t>.</a:t>
            </a:r>
            <a:endParaRPr lang="es-MX" b="1" dirty="0">
              <a:latin typeface="Arial" pitchFamily="34" charset="0"/>
              <a:cs typeface="Arial" pitchFamily="34" charset="0"/>
            </a:endParaRPr>
          </a:p>
        </p:txBody>
      </p:sp>
    </p:spTree>
    <p:extLst>
      <p:ext uri="{BB962C8B-B14F-4D97-AF65-F5344CB8AC3E}">
        <p14:creationId xmlns:p14="http://schemas.microsoft.com/office/powerpoint/2010/main" val="2862717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39552" y="188640"/>
            <a:ext cx="8229600" cy="1143000"/>
          </a:xfrm>
        </p:spPr>
        <p:txBody>
          <a:bodyPr/>
          <a:lstStyle/>
          <a:p>
            <a:r>
              <a:rPr lang="es-MX" dirty="0" smtClean="0"/>
              <a:t>Cifras significativas</a:t>
            </a:r>
            <a:endParaRPr lang="es-MX" dirty="0"/>
          </a:p>
        </p:txBody>
      </p:sp>
      <p:sp>
        <p:nvSpPr>
          <p:cNvPr id="8" name="Content Placeholder 2"/>
          <p:cNvSpPr>
            <a:spLocks noGrp="1"/>
          </p:cNvSpPr>
          <p:nvPr>
            <p:ph sz="quarter" idx="1"/>
          </p:nvPr>
        </p:nvSpPr>
        <p:spPr>
          <a:xfrm>
            <a:off x="364704" y="1349418"/>
            <a:ext cx="8579296" cy="4239822"/>
          </a:xfrm>
        </p:spPr>
        <p:txBody>
          <a:bodyPr>
            <a:normAutofit fontScale="92500" lnSpcReduction="20000"/>
          </a:bodyPr>
          <a:lstStyle/>
          <a:p>
            <a:pPr marL="0" indent="0">
              <a:buNone/>
            </a:pPr>
            <a:r>
              <a:rPr lang="es-MX" dirty="0" smtClean="0"/>
              <a:t>Los números 5604 y 34.52 tienen cada uno cuatro cifras significativas.</a:t>
            </a:r>
          </a:p>
          <a:p>
            <a:pPr marL="0" indent="0">
              <a:buNone/>
            </a:pPr>
            <a:endParaRPr lang="es-MX" dirty="0" smtClean="0"/>
          </a:p>
          <a:p>
            <a:pPr marL="0" indent="0">
              <a:buNone/>
            </a:pPr>
            <a:r>
              <a:rPr lang="es-MX" dirty="0" smtClean="0"/>
              <a:t>Considere el número 400….¿tiene una (4), o tal vez (40) o tres (400) cifras significativas.</a:t>
            </a:r>
          </a:p>
          <a:p>
            <a:endParaRPr lang="es-MX" dirty="0" smtClean="0"/>
          </a:p>
          <a:p>
            <a:r>
              <a:rPr lang="es-MX" dirty="0" smtClean="0"/>
              <a:t>0.4 </a:t>
            </a:r>
            <a:r>
              <a:rPr lang="es-MX" dirty="0"/>
              <a:t>(10</a:t>
            </a:r>
            <a:r>
              <a:rPr lang="es-MX" baseline="30000" dirty="0"/>
              <a:t>3</a:t>
            </a:r>
            <a:r>
              <a:rPr lang="es-MX" dirty="0"/>
              <a:t>) = 0.4 k </a:t>
            </a:r>
            <a:r>
              <a:rPr lang="es-MX" dirty="0" smtClean="0"/>
              <a:t>–</a:t>
            </a:r>
          </a:p>
          <a:p>
            <a:r>
              <a:rPr lang="es-MX" dirty="0" smtClean="0"/>
              <a:t>2500 m = 2.5 </a:t>
            </a:r>
            <a:r>
              <a:rPr lang="es-MX" dirty="0"/>
              <a:t>(10</a:t>
            </a:r>
            <a:r>
              <a:rPr lang="es-MX" baseline="30000" dirty="0"/>
              <a:t>3</a:t>
            </a:r>
            <a:r>
              <a:rPr lang="es-MX" dirty="0"/>
              <a:t>) = </a:t>
            </a:r>
            <a:r>
              <a:rPr lang="es-MX" dirty="0" smtClean="0"/>
              <a:t>2.5 km</a:t>
            </a:r>
          </a:p>
          <a:p>
            <a:r>
              <a:rPr lang="es-MX" dirty="0"/>
              <a:t>0.00546 N = 5.46 (10</a:t>
            </a:r>
            <a:r>
              <a:rPr lang="es-MX" baseline="30000" dirty="0"/>
              <a:t>-3</a:t>
            </a:r>
            <a:r>
              <a:rPr lang="es-MX" dirty="0"/>
              <a:t>) N = 5.46 </a:t>
            </a:r>
            <a:r>
              <a:rPr lang="es-MX" dirty="0" err="1"/>
              <a:t>mN</a:t>
            </a:r>
            <a:r>
              <a:rPr lang="es-MX" dirty="0"/>
              <a:t> </a:t>
            </a:r>
          </a:p>
          <a:p>
            <a:endParaRPr lang="es-MX" dirty="0"/>
          </a:p>
          <a:p>
            <a:endParaRPr lang="es-MX" dirty="0"/>
          </a:p>
        </p:txBody>
      </p:sp>
    </p:spTree>
    <p:extLst>
      <p:ext uri="{BB962C8B-B14F-4D97-AF65-F5344CB8AC3E}">
        <p14:creationId xmlns:p14="http://schemas.microsoft.com/office/powerpoint/2010/main" val="3574613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ítulo 1"/>
          <p:cNvSpPr>
            <a:spLocks noGrp="1"/>
          </p:cNvSpPr>
          <p:nvPr>
            <p:ph type="title"/>
          </p:nvPr>
        </p:nvSpPr>
        <p:spPr>
          <a:xfrm>
            <a:off x="539552" y="188640"/>
            <a:ext cx="8229600" cy="522312"/>
          </a:xfrm>
        </p:spPr>
        <p:txBody>
          <a:bodyPr>
            <a:normAutofit fontScale="90000"/>
          </a:bodyPr>
          <a:lstStyle/>
          <a:p>
            <a:r>
              <a:rPr lang="es-MX" dirty="0" smtClean="0"/>
              <a:t>Redondeo de cifras</a:t>
            </a:r>
            <a:endParaRPr lang="es-MX" dirty="0"/>
          </a:p>
        </p:txBody>
      </p:sp>
      <p:sp>
        <p:nvSpPr>
          <p:cNvPr id="9" name="Marcador de contenido 2"/>
          <p:cNvSpPr>
            <a:spLocks noGrp="1"/>
          </p:cNvSpPr>
          <p:nvPr>
            <p:ph sz="quarter" idx="1"/>
          </p:nvPr>
        </p:nvSpPr>
        <p:spPr>
          <a:xfrm>
            <a:off x="200200" y="741804"/>
            <a:ext cx="8692280" cy="5495508"/>
          </a:xfrm>
        </p:spPr>
        <p:txBody>
          <a:bodyPr>
            <a:normAutofit fontScale="77500" lnSpcReduction="20000"/>
          </a:bodyPr>
          <a:lstStyle/>
          <a:p>
            <a:pPr marL="0" indent="0" algn="just">
              <a:buNone/>
            </a:pPr>
            <a:r>
              <a:rPr lang="es-MX" dirty="0" smtClean="0"/>
              <a:t>Redondear un número a </a:t>
            </a:r>
            <a:r>
              <a:rPr lang="es-MX" i="1" dirty="0" smtClean="0"/>
              <a:t>n</a:t>
            </a:r>
            <a:r>
              <a:rPr lang="es-MX" dirty="0" smtClean="0"/>
              <a:t> cifras significantes aplicando las siguientes reglas.</a:t>
            </a:r>
          </a:p>
          <a:p>
            <a:pPr marL="0" indent="0">
              <a:buNone/>
            </a:pPr>
            <a:endParaRPr lang="es-MX" dirty="0"/>
          </a:p>
          <a:p>
            <a:pPr algn="just"/>
            <a:r>
              <a:rPr lang="es-MX" dirty="0" smtClean="0"/>
              <a:t>Si el dígito n +1 es menor que 5, el dígito n + 1y los dígitos que le siguen se cancelan.</a:t>
            </a:r>
          </a:p>
          <a:p>
            <a:pPr marL="0" indent="0">
              <a:buNone/>
            </a:pPr>
            <a:endParaRPr lang="es-MX" dirty="0" smtClean="0"/>
          </a:p>
          <a:p>
            <a:pPr marL="0" indent="0">
              <a:buNone/>
            </a:pPr>
            <a:r>
              <a:rPr lang="es-MX" dirty="0" smtClean="0"/>
              <a:t>P.E. Redondee a n=2:   2.326, 0.451</a:t>
            </a:r>
          </a:p>
          <a:p>
            <a:pPr marL="0" indent="0">
              <a:buNone/>
            </a:pPr>
            <a:r>
              <a:rPr lang="es-MX" dirty="0" smtClean="0"/>
              <a:t>2.3………………. 0.45</a:t>
            </a:r>
            <a:endParaRPr lang="es-MX" dirty="0"/>
          </a:p>
          <a:p>
            <a:pPr marL="0" indent="0">
              <a:buNone/>
            </a:pPr>
            <a:endParaRPr lang="es-MX" dirty="0" smtClean="0"/>
          </a:p>
          <a:p>
            <a:pPr algn="just"/>
            <a:r>
              <a:rPr lang="es-MX" dirty="0" smtClean="0"/>
              <a:t>Si el dígito n + 1 es igual a 5 con ceros siguiéndolo, redondee el n-</a:t>
            </a:r>
            <a:r>
              <a:rPr lang="es-MX" dirty="0" err="1" smtClean="0"/>
              <a:t>ésimo</a:t>
            </a:r>
            <a:r>
              <a:rPr lang="es-MX" dirty="0" smtClean="0"/>
              <a:t> dígito a un número par.</a:t>
            </a:r>
          </a:p>
          <a:p>
            <a:endParaRPr lang="es-MX" dirty="0"/>
          </a:p>
          <a:p>
            <a:pPr marL="0" indent="0">
              <a:buNone/>
            </a:pPr>
            <a:r>
              <a:rPr lang="es-MX" dirty="0" smtClean="0"/>
              <a:t>P.E. Redondee a n = 3 los sig. Números: </a:t>
            </a:r>
            <a:r>
              <a:rPr lang="es-MX" dirty="0"/>
              <a:t>1.245 (10</a:t>
            </a:r>
            <a:r>
              <a:rPr lang="es-MX" baseline="30000" dirty="0"/>
              <a:t>3</a:t>
            </a:r>
            <a:r>
              <a:rPr lang="es-MX" dirty="0" smtClean="0"/>
              <a:t>), 0.8655</a:t>
            </a:r>
          </a:p>
          <a:p>
            <a:pPr marL="0" indent="0">
              <a:buNone/>
            </a:pPr>
            <a:r>
              <a:rPr lang="es-MX" dirty="0" smtClean="0"/>
              <a:t>1.24 </a:t>
            </a:r>
            <a:r>
              <a:rPr lang="es-MX" dirty="0"/>
              <a:t>(10</a:t>
            </a:r>
            <a:r>
              <a:rPr lang="es-MX" baseline="30000" dirty="0"/>
              <a:t>3</a:t>
            </a:r>
            <a:r>
              <a:rPr lang="es-MX" dirty="0" smtClean="0"/>
              <a:t>)…………….. 0.866</a:t>
            </a:r>
            <a:endParaRPr lang="es-MX" dirty="0"/>
          </a:p>
        </p:txBody>
      </p:sp>
    </p:spTree>
    <p:extLst>
      <p:ext uri="{BB962C8B-B14F-4D97-AF65-F5344CB8AC3E}">
        <p14:creationId xmlns:p14="http://schemas.microsoft.com/office/powerpoint/2010/main" val="3340069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Marcador de contenido 2"/>
          <p:cNvSpPr>
            <a:spLocks noGrp="1"/>
          </p:cNvSpPr>
          <p:nvPr>
            <p:ph sz="quarter" idx="1"/>
          </p:nvPr>
        </p:nvSpPr>
        <p:spPr>
          <a:xfrm>
            <a:off x="395536" y="476672"/>
            <a:ext cx="8229600" cy="4536504"/>
          </a:xfrm>
        </p:spPr>
        <p:txBody>
          <a:bodyPr>
            <a:normAutofit fontScale="92500" lnSpcReduction="10000"/>
          </a:bodyPr>
          <a:lstStyle/>
          <a:p>
            <a:r>
              <a:rPr lang="es-MX" dirty="0" smtClean="0"/>
              <a:t>Si el dígito n + 1 es mayor que 5 o igual que 5 con dígitos siguiéndolo, incremente el n-</a:t>
            </a:r>
            <a:r>
              <a:rPr lang="es-MX" dirty="0" err="1" smtClean="0"/>
              <a:t>ésimo</a:t>
            </a:r>
            <a:r>
              <a:rPr lang="es-MX" dirty="0" smtClean="0"/>
              <a:t> dígito en 1 y cancele el n +1 dígito y los siguientes dígitos.</a:t>
            </a:r>
          </a:p>
          <a:p>
            <a:endParaRPr lang="es-MX" dirty="0"/>
          </a:p>
          <a:p>
            <a:pPr marL="0" indent="0">
              <a:buNone/>
            </a:pPr>
            <a:r>
              <a:rPr lang="es-MX" dirty="0" smtClean="0"/>
              <a:t>P.E. Redondee a n=3 cifras significativas. </a:t>
            </a:r>
            <a:r>
              <a:rPr lang="es-MX" dirty="0" smtClean="0">
                <a:effectLst>
                  <a:glow rad="228600">
                    <a:schemeClr val="accent4">
                      <a:satMod val="175000"/>
                      <a:alpha val="40000"/>
                    </a:schemeClr>
                  </a:glow>
                  <a:outerShdw blurRad="50800" dist="38100" dir="5400000" algn="t" rotWithShape="0">
                    <a:prstClr val="black">
                      <a:alpha val="40000"/>
                    </a:prstClr>
                  </a:outerShdw>
                </a:effectLst>
              </a:rPr>
              <a:t>0.723 87</a:t>
            </a:r>
          </a:p>
          <a:p>
            <a:pPr marL="0" indent="0">
              <a:buNone/>
            </a:pPr>
            <a:r>
              <a:rPr lang="es-MX" dirty="0" smtClean="0">
                <a:effectLst>
                  <a:glow rad="228600">
                    <a:schemeClr val="accent4">
                      <a:satMod val="175000"/>
                      <a:alpha val="40000"/>
                    </a:schemeClr>
                  </a:glow>
                </a:effectLst>
              </a:rPr>
              <a:t>565.500 3</a:t>
            </a:r>
          </a:p>
          <a:p>
            <a:pPr marL="0" indent="0">
              <a:buNone/>
            </a:pPr>
            <a:endParaRPr lang="es-MX" dirty="0">
              <a:effectLst>
                <a:glow rad="228600">
                  <a:schemeClr val="accent4">
                    <a:satMod val="175000"/>
                    <a:alpha val="40000"/>
                  </a:schemeClr>
                </a:glow>
              </a:effectLst>
            </a:endParaRPr>
          </a:p>
          <a:p>
            <a:pPr marL="0" indent="0">
              <a:buNone/>
            </a:pPr>
            <a:r>
              <a:rPr lang="es-MX" dirty="0" smtClean="0">
                <a:effectLst>
                  <a:glow rad="228600">
                    <a:schemeClr val="accent4">
                      <a:satMod val="175000"/>
                      <a:alpha val="40000"/>
                    </a:schemeClr>
                  </a:glow>
                </a:effectLst>
              </a:rPr>
              <a:t>0.724           566</a:t>
            </a:r>
          </a:p>
          <a:p>
            <a:pPr marL="0" indent="0">
              <a:buNone/>
            </a:pPr>
            <a:endParaRPr lang="es-MX" dirty="0">
              <a:effectLst>
                <a:glow rad="228600">
                  <a:schemeClr val="accent4">
                    <a:satMod val="175000"/>
                    <a:alpha val="40000"/>
                  </a:schemeClr>
                </a:glow>
              </a:effectLst>
            </a:endParaRPr>
          </a:p>
        </p:txBody>
      </p:sp>
    </p:spTree>
    <p:extLst>
      <p:ext uri="{BB962C8B-B14F-4D97-AF65-F5344CB8AC3E}">
        <p14:creationId xmlns:p14="http://schemas.microsoft.com/office/powerpoint/2010/main" val="2757897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78027" y="-99392"/>
            <a:ext cx="8229600" cy="1143000"/>
          </a:xfrm>
        </p:spPr>
        <p:txBody>
          <a:bodyPr/>
          <a:lstStyle/>
          <a:p>
            <a:pPr marL="0" indent="0"/>
            <a:r>
              <a:rPr lang="es-MX" b="1" dirty="0">
                <a:latin typeface="Arial" pitchFamily="34" charset="0"/>
                <a:cs typeface="Arial" pitchFamily="34" charset="0"/>
              </a:rPr>
              <a:t>Referencias</a:t>
            </a:r>
          </a:p>
        </p:txBody>
      </p:sp>
      <p:sp>
        <p:nvSpPr>
          <p:cNvPr id="3" name="2 Marcador de contenido"/>
          <p:cNvSpPr>
            <a:spLocks noGrp="1"/>
          </p:cNvSpPr>
          <p:nvPr>
            <p:ph idx="1"/>
          </p:nvPr>
        </p:nvSpPr>
        <p:spPr/>
        <p:txBody>
          <a:bodyPr>
            <a:normAutofit/>
          </a:bodyPr>
          <a:lstStyle/>
          <a:p>
            <a:endParaRPr lang="es-MX" b="1" dirty="0">
              <a:latin typeface="Arial" pitchFamily="34" charset="0"/>
              <a:cs typeface="Arial" pitchFamily="34" charset="0"/>
            </a:endParaRPr>
          </a:p>
          <a:p>
            <a:endParaRPr lang="es-MX" b="1" dirty="0">
              <a:latin typeface="Arial" pitchFamily="34" charset="0"/>
              <a:cs typeface="Arial" pitchFamily="34" charset="0"/>
            </a:endParaRPr>
          </a:p>
        </p:txBody>
      </p:sp>
      <p:sp>
        <p:nvSpPr>
          <p:cNvPr id="4" name="Rectángulo 3"/>
          <p:cNvSpPr/>
          <p:nvPr/>
        </p:nvSpPr>
        <p:spPr>
          <a:xfrm>
            <a:off x="148261" y="908720"/>
            <a:ext cx="8964488" cy="3970318"/>
          </a:xfrm>
          <a:prstGeom prst="rect">
            <a:avLst/>
          </a:prstGeom>
        </p:spPr>
        <p:txBody>
          <a:bodyPr wrap="square">
            <a:spAutoFit/>
          </a:bodyPr>
          <a:lstStyle/>
          <a:p>
            <a:pPr>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1.- González/</a:t>
            </a:r>
            <a:r>
              <a:rPr lang="es-MX" dirty="0" err="1">
                <a:latin typeface="Arial" panose="020B0604020202020204" pitchFamily="34" charset="0"/>
                <a:ea typeface="Times New Roman" panose="02020603050405020304" pitchFamily="18" charset="0"/>
                <a:cs typeface="Times New Roman" panose="02020603050405020304" pitchFamily="18" charset="0"/>
              </a:rPr>
              <a:t>Zeleny</a:t>
            </a:r>
            <a:r>
              <a:rPr lang="es-MX" dirty="0">
                <a:latin typeface="Arial" panose="020B0604020202020204" pitchFamily="34" charset="0"/>
                <a:ea typeface="Times New Roman" panose="02020603050405020304" pitchFamily="18" charset="0"/>
                <a:cs typeface="Times New Roman" panose="02020603050405020304" pitchFamily="18" charset="0"/>
              </a:rPr>
              <a:t>, “Metrología”, (2008). Mc Graw Hill, México, última revisión, ISBN: 978-970-10-2076-0</a:t>
            </a:r>
            <a:r>
              <a:rPr lang="es-MX" dirty="0" smtClean="0">
                <a:latin typeface="Arial" panose="020B0604020202020204" pitchFamily="34" charset="0"/>
                <a:ea typeface="Times New Roman" panose="02020603050405020304" pitchFamily="18" charset="0"/>
                <a:cs typeface="Times New Roman" panose="02020603050405020304" pitchFamily="18" charset="0"/>
              </a:rPr>
              <a:t>.</a:t>
            </a:r>
          </a:p>
          <a:p>
            <a:pPr>
              <a:spcAft>
                <a:spcPts val="0"/>
              </a:spcAft>
            </a:pPr>
            <a:endParaRPr lang="es-MX" dirty="0" smtClean="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US" dirty="0" smtClean="0">
                <a:latin typeface="Arial" panose="020B0604020202020204" pitchFamily="34" charset="0"/>
                <a:ea typeface="Times New Roman" panose="02020603050405020304" pitchFamily="18" charset="0"/>
                <a:cs typeface="Times New Roman" panose="02020603050405020304" pitchFamily="18" charset="0"/>
              </a:rPr>
              <a:t>2</a:t>
            </a:r>
            <a:r>
              <a:rPr lang="en-US" dirty="0">
                <a:latin typeface="Arial" panose="020B0604020202020204" pitchFamily="34" charset="0"/>
                <a:ea typeface="Times New Roman" panose="02020603050405020304" pitchFamily="18" charset="0"/>
                <a:cs typeface="Times New Roman" panose="02020603050405020304" pitchFamily="18" charset="0"/>
              </a:rPr>
              <a:t>.- Manfred </a:t>
            </a:r>
            <a:r>
              <a:rPr lang="en-US" dirty="0" err="1">
                <a:latin typeface="Arial" panose="020B0604020202020204" pitchFamily="34" charset="0"/>
                <a:ea typeface="Times New Roman" panose="02020603050405020304" pitchFamily="18" charset="0"/>
                <a:cs typeface="Times New Roman" panose="02020603050405020304" pitchFamily="18" charset="0"/>
              </a:rPr>
              <a:t>Kochsiek</a:t>
            </a:r>
            <a:r>
              <a:rPr lang="en-US" dirty="0">
                <a:latin typeface="Arial" panose="020B0604020202020204" pitchFamily="34" charset="0"/>
                <a:ea typeface="Times New Roman" panose="02020603050405020304" pitchFamily="18" charset="0"/>
                <a:cs typeface="Times New Roman" panose="02020603050405020304" pitchFamily="18" charset="0"/>
              </a:rPr>
              <a:t> y Michael Glaser, “Handbook of Metrology”(2010). </a:t>
            </a:r>
            <a:r>
              <a:rPr lang="es-MX" dirty="0" err="1">
                <a:latin typeface="Arial" panose="020B0604020202020204" pitchFamily="34" charset="0"/>
                <a:ea typeface="Times New Roman" panose="02020603050405020304" pitchFamily="18" charset="0"/>
                <a:cs typeface="Times New Roman" panose="02020603050405020304" pitchFamily="18" charset="0"/>
              </a:rPr>
              <a:t>Wiley</a:t>
            </a:r>
            <a:r>
              <a:rPr lang="es-MX" dirty="0">
                <a:latin typeface="Arial" panose="020B0604020202020204" pitchFamily="34" charset="0"/>
                <a:ea typeface="Times New Roman" panose="02020603050405020304" pitchFamily="18" charset="0"/>
                <a:cs typeface="Times New Roman" panose="02020603050405020304" pitchFamily="18" charset="0"/>
              </a:rPr>
              <a:t>-VCH, Alemania, ISBN: </a:t>
            </a:r>
            <a:r>
              <a:rPr lang="es-MX" dirty="0" smtClean="0">
                <a:latin typeface="Arial" panose="020B0604020202020204" pitchFamily="34" charset="0"/>
                <a:ea typeface="Times New Roman" panose="02020603050405020304" pitchFamily="18" charset="0"/>
                <a:cs typeface="Times New Roman" panose="02020603050405020304" pitchFamily="18" charset="0"/>
              </a:rPr>
              <a:t>3527406662.</a:t>
            </a:r>
            <a:endParaRPr lang="es-MX" dirty="0" smtClean="0">
              <a:latin typeface="Times New Roman" panose="02020603050405020304" pitchFamily="18" charset="0"/>
              <a:ea typeface="Times New Roman" panose="02020603050405020304" pitchFamily="18" charset="0"/>
            </a:endParaRPr>
          </a:p>
          <a:p>
            <a:pPr>
              <a:spcAft>
                <a:spcPts val="0"/>
              </a:spcAft>
            </a:pP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s-MX" dirty="0" smtClean="0">
                <a:latin typeface="Arial" panose="020B0604020202020204" pitchFamily="34" charset="0"/>
                <a:ea typeface="Times New Roman" panose="02020603050405020304" pitchFamily="18" charset="0"/>
                <a:cs typeface="Times New Roman" panose="02020603050405020304" pitchFamily="18" charset="0"/>
              </a:rPr>
              <a:t>3</a:t>
            </a:r>
            <a:r>
              <a:rPr lang="es-MX" dirty="0">
                <a:latin typeface="Arial" panose="020B0604020202020204" pitchFamily="34" charset="0"/>
                <a:ea typeface="Times New Roman" panose="02020603050405020304" pitchFamily="18" charset="0"/>
                <a:cs typeface="Times New Roman" panose="02020603050405020304" pitchFamily="18" charset="0"/>
              </a:rPr>
              <a:t>.- </a:t>
            </a:r>
            <a:r>
              <a:rPr lang="es-MX" dirty="0" err="1">
                <a:latin typeface="Arial" panose="020B0604020202020204" pitchFamily="34" charset="0"/>
                <a:ea typeface="Times New Roman" panose="02020603050405020304" pitchFamily="18" charset="0"/>
                <a:cs typeface="Times New Roman" panose="02020603050405020304" pitchFamily="18" charset="0"/>
              </a:rPr>
              <a:t>Panella</a:t>
            </a:r>
            <a:r>
              <a:rPr lang="es-MX" dirty="0">
                <a:latin typeface="Arial" panose="020B0604020202020204" pitchFamily="34" charset="0"/>
                <a:ea typeface="Times New Roman" panose="02020603050405020304" pitchFamily="18" charset="0"/>
                <a:cs typeface="Times New Roman" panose="02020603050405020304" pitchFamily="18" charset="0"/>
              </a:rPr>
              <a:t> Robert, “</a:t>
            </a:r>
            <a:r>
              <a:rPr lang="es-MX" dirty="0" err="1">
                <a:latin typeface="Arial" panose="020B0604020202020204" pitchFamily="34" charset="0"/>
                <a:ea typeface="Times New Roman" panose="02020603050405020304" pitchFamily="18" charset="0"/>
                <a:cs typeface="Times New Roman" panose="02020603050405020304" pitchFamily="18" charset="0"/>
              </a:rPr>
              <a:t>Metrologia</a:t>
            </a:r>
            <a:r>
              <a:rPr lang="es-MX" dirty="0">
                <a:latin typeface="Arial" panose="020B0604020202020204" pitchFamily="34" charset="0"/>
                <a:ea typeface="Times New Roman" panose="02020603050405020304" pitchFamily="18" charset="0"/>
                <a:cs typeface="Times New Roman" panose="02020603050405020304" pitchFamily="18" charset="0"/>
              </a:rPr>
              <a:t>-manual de Implementación”, (2009). </a:t>
            </a:r>
            <a:r>
              <a:rPr lang="en-US" dirty="0" err="1">
                <a:latin typeface="Arial" panose="020B0604020202020204" pitchFamily="34" charset="0"/>
                <a:ea typeface="Times New Roman" panose="02020603050405020304" pitchFamily="18" charset="0"/>
                <a:cs typeface="Times New Roman" panose="02020603050405020304" pitchFamily="18" charset="0"/>
              </a:rPr>
              <a:t>Limusa</a:t>
            </a:r>
            <a:r>
              <a:rPr lang="en-US" dirty="0">
                <a:latin typeface="Arial" panose="020B0604020202020204" pitchFamily="34" charset="0"/>
                <a:ea typeface="Times New Roman" panose="02020603050405020304" pitchFamily="18" charset="0"/>
                <a:cs typeface="Times New Roman" panose="02020603050405020304" pitchFamily="18" charset="0"/>
              </a:rPr>
              <a:t>, México, DF, ISBN: 9789681855642.	</a:t>
            </a:r>
            <a:endParaRPr lang="es-MX" dirty="0" smtClean="0">
              <a:latin typeface="Times New Roman" panose="02020603050405020304" pitchFamily="18" charset="0"/>
              <a:ea typeface="Times New Roman" panose="02020603050405020304" pitchFamily="18" charset="0"/>
            </a:endParaRPr>
          </a:p>
          <a:p>
            <a:pPr>
              <a:spcAft>
                <a:spcPts val="0"/>
              </a:spcAft>
            </a:pP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dirty="0" smtClean="0">
                <a:latin typeface="Arial" panose="020B0604020202020204" pitchFamily="34" charset="0"/>
                <a:ea typeface="Times New Roman" panose="02020603050405020304" pitchFamily="18" charset="0"/>
                <a:cs typeface="Times New Roman" panose="02020603050405020304" pitchFamily="18" charset="0"/>
              </a:rPr>
              <a:t>4</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Hebra</a:t>
            </a:r>
            <a:r>
              <a:rPr lang="en-US" dirty="0">
                <a:latin typeface="Arial" panose="020B0604020202020204" pitchFamily="34" charset="0"/>
                <a:ea typeface="Times New Roman" panose="02020603050405020304" pitchFamily="18" charset="0"/>
                <a:cs typeface="Times New Roman" panose="02020603050405020304" pitchFamily="18" charset="0"/>
              </a:rPr>
              <a:t> Alex, “The Physics of Metrology”, (2010). </a:t>
            </a:r>
            <a:r>
              <a:rPr lang="es-MX" dirty="0" err="1">
                <a:latin typeface="Arial" panose="020B0604020202020204" pitchFamily="34" charset="0"/>
                <a:ea typeface="Times New Roman" panose="02020603050405020304" pitchFamily="18" charset="0"/>
                <a:cs typeface="Times New Roman" panose="02020603050405020304" pitchFamily="18" charset="0"/>
              </a:rPr>
              <a:t>Springer</a:t>
            </a:r>
            <a:r>
              <a:rPr lang="es-MX" dirty="0">
                <a:latin typeface="Arial" panose="020B0604020202020204" pitchFamily="34" charset="0"/>
                <a:ea typeface="Times New Roman" panose="02020603050405020304" pitchFamily="18" charset="0"/>
                <a:cs typeface="Times New Roman" panose="02020603050405020304" pitchFamily="18" charset="0"/>
              </a:rPr>
              <a:t>, Alemania; ISBN: 3211783806.</a:t>
            </a:r>
            <a:endParaRPr lang="es-MX" dirty="0">
              <a:latin typeface="Times New Roman" panose="02020603050405020304" pitchFamily="18" charset="0"/>
              <a:ea typeface="Times New Roman" panose="02020603050405020304" pitchFamily="18" charset="0"/>
            </a:endParaRPr>
          </a:p>
          <a:p>
            <a:endParaRPr lang="es-MX" dirty="0" smtClean="0">
              <a:latin typeface="Arial" panose="020B0604020202020204" pitchFamily="34" charset="0"/>
              <a:ea typeface="Times New Roman" panose="02020603050405020304" pitchFamily="18" charset="0"/>
              <a:cs typeface="Times New Roman" panose="02020603050405020304" pitchFamily="18" charset="0"/>
            </a:endParaRPr>
          </a:p>
          <a:p>
            <a:r>
              <a:rPr lang="es-MX" dirty="0" smtClean="0">
                <a:latin typeface="Arial" panose="020B0604020202020204" pitchFamily="34" charset="0"/>
                <a:ea typeface="Times New Roman" panose="02020603050405020304" pitchFamily="18" charset="0"/>
                <a:cs typeface="Times New Roman" panose="02020603050405020304" pitchFamily="18" charset="0"/>
              </a:rPr>
              <a:t>5</a:t>
            </a:r>
            <a:r>
              <a:rPr lang="es-MX" dirty="0">
                <a:latin typeface="Arial" panose="020B0604020202020204" pitchFamily="34" charset="0"/>
                <a:ea typeface="Times New Roman" panose="02020603050405020304" pitchFamily="18" charset="0"/>
                <a:cs typeface="Times New Roman" panose="02020603050405020304" pitchFamily="18" charset="0"/>
              </a:rPr>
              <a:t>.-Creus </a:t>
            </a:r>
            <a:r>
              <a:rPr lang="es-MX" dirty="0" err="1">
                <a:latin typeface="Arial" panose="020B0604020202020204" pitchFamily="34" charset="0"/>
                <a:ea typeface="Times New Roman" panose="02020603050405020304" pitchFamily="18" charset="0"/>
                <a:cs typeface="Times New Roman" panose="02020603050405020304" pitchFamily="18" charset="0"/>
              </a:rPr>
              <a:t>Sole</a:t>
            </a:r>
            <a:r>
              <a:rPr lang="es-MX" dirty="0">
                <a:latin typeface="Arial" panose="020B0604020202020204" pitchFamily="34" charset="0"/>
                <a:ea typeface="Times New Roman" panose="02020603050405020304" pitchFamily="18" charset="0"/>
                <a:cs typeface="Times New Roman" panose="02020603050405020304" pitchFamily="18" charset="0"/>
              </a:rPr>
              <a:t> Antonio. “Instrumentación Industrial”, (2005), </a:t>
            </a:r>
            <a:r>
              <a:rPr lang="es-MX" dirty="0" err="1">
                <a:latin typeface="Arial" panose="020B0604020202020204" pitchFamily="34" charset="0"/>
                <a:ea typeface="Times New Roman" panose="02020603050405020304" pitchFamily="18" charset="0"/>
                <a:cs typeface="Times New Roman" panose="02020603050405020304" pitchFamily="18" charset="0"/>
              </a:rPr>
              <a:t>Marcombo</a:t>
            </a:r>
            <a:r>
              <a:rPr lang="es-MX" dirty="0">
                <a:latin typeface="Arial" panose="020B0604020202020204" pitchFamily="34" charset="0"/>
                <a:ea typeface="Times New Roman" panose="02020603050405020304" pitchFamily="18" charset="0"/>
                <a:cs typeface="Times New Roman" panose="02020603050405020304" pitchFamily="18" charset="0"/>
              </a:rPr>
              <a:t> Editores, 7ª edición, España, ISBN: 84-267-1361-</a:t>
            </a:r>
            <a:endParaRPr lang="es-MX" dirty="0"/>
          </a:p>
        </p:txBody>
      </p:sp>
    </p:spTree>
    <p:extLst>
      <p:ext uri="{BB962C8B-B14F-4D97-AF65-F5344CB8AC3E}">
        <p14:creationId xmlns:p14="http://schemas.microsoft.com/office/powerpoint/2010/main" val="1610794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88640"/>
            <a:ext cx="8229600" cy="6120680"/>
          </a:xfrm>
        </p:spPr>
        <p:txBody>
          <a:bodyPr>
            <a:normAutofit fontScale="85000" lnSpcReduction="20000"/>
          </a:bodyPr>
          <a:lstStyle/>
          <a:p>
            <a:pPr marL="0" indent="0" algn="ctr">
              <a:buNone/>
            </a:pPr>
            <a:r>
              <a:rPr lang="es-MX" b="1" dirty="0" err="1" smtClean="0">
                <a:latin typeface="Arial" pitchFamily="34" charset="0"/>
                <a:cs typeface="Arial" pitchFamily="34" charset="0"/>
              </a:rPr>
              <a:t>Abstract</a:t>
            </a:r>
            <a:endParaRPr lang="es-MX" b="1" dirty="0">
              <a:latin typeface="Arial" pitchFamily="34" charset="0"/>
              <a:cs typeface="Arial" pitchFamily="34" charset="0"/>
            </a:endParaRPr>
          </a:p>
          <a:p>
            <a:pPr marL="0" indent="0" algn="just">
              <a:buNone/>
            </a:pPr>
            <a:r>
              <a:rPr lang="en-US" dirty="0">
                <a:latin typeface="Arial" pitchFamily="34" charset="0"/>
                <a:cs typeface="Arial" pitchFamily="34" charset="0"/>
              </a:rPr>
              <a:t>Metrology is the science that treats about the measurements, about the systems of units and the instruments used to carry </a:t>
            </a:r>
            <a:r>
              <a:rPr lang="en-US" dirty="0" smtClean="0">
                <a:latin typeface="Arial" pitchFamily="34" charset="0"/>
                <a:cs typeface="Arial" pitchFamily="34" charset="0"/>
              </a:rPr>
              <a:t>out</a:t>
            </a:r>
            <a:r>
              <a:rPr lang="en-US" dirty="0">
                <a:latin typeface="Arial" pitchFamily="34" charset="0"/>
                <a:cs typeface="Arial" pitchFamily="34" charset="0"/>
              </a:rPr>
              <a:t> and to interpret them. It includes several fields, such as the thermal, electrical, acoustic, dimensional metrology, between others</a:t>
            </a:r>
            <a:r>
              <a:rPr lang="en-US" dirty="0" smtClean="0">
                <a:latin typeface="Arial" pitchFamily="34" charset="0"/>
                <a:cs typeface="Arial" pitchFamily="34" charset="0"/>
              </a:rPr>
              <a:t>.</a:t>
            </a:r>
          </a:p>
          <a:p>
            <a:pPr marL="0" indent="0" algn="just">
              <a:buNone/>
            </a:pPr>
            <a:r>
              <a:rPr lang="en-US" dirty="0">
                <a:latin typeface="Arial" pitchFamily="34" charset="0"/>
                <a:cs typeface="Arial" pitchFamily="34" charset="0"/>
              </a:rPr>
              <a:t> </a:t>
            </a:r>
            <a:br>
              <a:rPr lang="en-US" dirty="0">
                <a:latin typeface="Arial" pitchFamily="34" charset="0"/>
                <a:cs typeface="Arial" pitchFamily="34" charset="0"/>
              </a:rPr>
            </a:br>
            <a:r>
              <a:rPr lang="es-MX" dirty="0" err="1">
                <a:latin typeface="Arial" pitchFamily="34" charset="0"/>
                <a:cs typeface="Arial" pitchFamily="34" charset="0"/>
              </a:rPr>
              <a:t>The</a:t>
            </a:r>
            <a:r>
              <a:rPr lang="es-MX" dirty="0">
                <a:latin typeface="Arial" pitchFamily="34" charset="0"/>
                <a:cs typeface="Arial" pitchFamily="34" charset="0"/>
              </a:rPr>
              <a:t> dimensional </a:t>
            </a:r>
            <a:r>
              <a:rPr lang="es-MX" dirty="0" err="1">
                <a:latin typeface="Arial" pitchFamily="34" charset="0"/>
                <a:cs typeface="Arial" pitchFamily="34" charset="0"/>
              </a:rPr>
              <a:t>metrology</a:t>
            </a:r>
            <a:r>
              <a:rPr lang="es-MX" dirty="0">
                <a:latin typeface="Arial" pitchFamily="34" charset="0"/>
                <a:cs typeface="Arial" pitchFamily="34" charset="0"/>
              </a:rPr>
              <a:t> </a:t>
            </a:r>
            <a:r>
              <a:rPr lang="es-MX" dirty="0" err="1">
                <a:latin typeface="Arial" pitchFamily="34" charset="0"/>
                <a:cs typeface="Arial" pitchFamily="34" charset="0"/>
              </a:rPr>
              <a:t>is</a:t>
            </a:r>
            <a:r>
              <a:rPr lang="es-MX" dirty="0">
                <a:latin typeface="Arial" pitchFamily="34" charset="0"/>
                <a:cs typeface="Arial" pitchFamily="34" charset="0"/>
              </a:rPr>
              <a:t> </a:t>
            </a:r>
            <a:r>
              <a:rPr lang="es-MX" dirty="0" err="1">
                <a:latin typeface="Arial" pitchFamily="34" charset="0"/>
                <a:cs typeface="Arial" pitchFamily="34" charset="0"/>
              </a:rPr>
              <a:t>responsible</a:t>
            </a:r>
            <a:r>
              <a:rPr lang="es-MX" dirty="0">
                <a:latin typeface="Arial" pitchFamily="34" charset="0"/>
                <a:cs typeface="Arial" pitchFamily="34" charset="0"/>
              </a:rPr>
              <a:t> </a:t>
            </a:r>
            <a:r>
              <a:rPr lang="es-MX" dirty="0" err="1">
                <a:latin typeface="Arial" pitchFamily="34" charset="0"/>
                <a:cs typeface="Arial" pitchFamily="34" charset="0"/>
              </a:rPr>
              <a:t>for</a:t>
            </a:r>
            <a:r>
              <a:rPr lang="es-MX" dirty="0">
                <a:latin typeface="Arial" pitchFamily="34" charset="0"/>
                <a:cs typeface="Arial" pitchFamily="34" charset="0"/>
              </a:rPr>
              <a:t> </a:t>
            </a:r>
            <a:r>
              <a:rPr lang="es-MX" dirty="0" err="1">
                <a:latin typeface="Arial" pitchFamily="34" charset="0"/>
                <a:cs typeface="Arial" pitchFamily="34" charset="0"/>
              </a:rPr>
              <a:t>studying</a:t>
            </a:r>
            <a:r>
              <a:rPr lang="es-MX" dirty="0">
                <a:latin typeface="Arial" pitchFamily="34" charset="0"/>
                <a:cs typeface="Arial" pitchFamily="34" charset="0"/>
              </a:rPr>
              <a:t> </a:t>
            </a:r>
            <a:r>
              <a:rPr lang="en-US" dirty="0" smtClean="0">
                <a:latin typeface="Arial" pitchFamily="34" charset="0"/>
                <a:cs typeface="Arial" pitchFamily="34" charset="0"/>
              </a:rPr>
              <a:t>the</a:t>
            </a:r>
            <a:r>
              <a:rPr lang="en-US" dirty="0">
                <a:latin typeface="Arial" pitchFamily="34" charset="0"/>
                <a:cs typeface="Arial" pitchFamily="34" charset="0"/>
              </a:rPr>
              <a:t> skills of measurement that determine correctly the linear and angular magnitudes</a:t>
            </a:r>
            <a:r>
              <a:rPr lang="en-US" dirty="0" smtClean="0">
                <a:latin typeface="Arial" pitchFamily="34" charset="0"/>
                <a:cs typeface="Arial" pitchFamily="34" charset="0"/>
              </a:rPr>
              <a:t>.</a:t>
            </a:r>
          </a:p>
          <a:p>
            <a:pPr marL="0" indent="0" algn="just">
              <a:buNone/>
            </a:pPr>
            <a:endParaRPr lang="en-US" dirty="0">
              <a:latin typeface="Arial" pitchFamily="34" charset="0"/>
              <a:cs typeface="Arial" pitchFamily="34" charset="0"/>
            </a:endParaRPr>
          </a:p>
          <a:p>
            <a:pPr marL="0" indent="0" algn="just">
              <a:buNone/>
            </a:pPr>
            <a:r>
              <a:rPr lang="en-US" b="1" dirty="0" smtClean="0">
                <a:latin typeface="Arial" pitchFamily="34" charset="0"/>
                <a:cs typeface="Arial" pitchFamily="34" charset="0"/>
              </a:rPr>
              <a:t>Keywords: </a:t>
            </a:r>
            <a:r>
              <a:rPr lang="en-US" dirty="0" smtClean="0">
                <a:latin typeface="Arial" pitchFamily="34" charset="0"/>
                <a:cs typeface="Arial" pitchFamily="34" charset="0"/>
              </a:rPr>
              <a:t>metrology, measurements, instrument, skills, magnitude, unit, dimension.</a:t>
            </a:r>
            <a:endParaRPr lang="es-MX" b="1" dirty="0">
              <a:latin typeface="Arial" pitchFamily="34" charset="0"/>
              <a:cs typeface="Arial" pitchFamily="34" charset="0"/>
            </a:endParaRPr>
          </a:p>
        </p:txBody>
      </p:sp>
    </p:spTree>
    <p:extLst>
      <p:ext uri="{BB962C8B-B14F-4D97-AF65-F5344CB8AC3E}">
        <p14:creationId xmlns:p14="http://schemas.microsoft.com/office/powerpoint/2010/main" val="2051893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76672"/>
            <a:ext cx="8229600" cy="4525963"/>
          </a:xfrm>
        </p:spPr>
        <p:txBody>
          <a:bodyPr>
            <a:normAutofit/>
          </a:bodyPr>
          <a:lstStyle/>
          <a:p>
            <a:pPr marL="0" indent="0" algn="just">
              <a:buNone/>
            </a:pPr>
            <a:r>
              <a:rPr lang="es-MX" b="1" dirty="0" smtClean="0">
                <a:latin typeface="Arial" pitchFamily="34" charset="0"/>
                <a:cs typeface="Arial" pitchFamily="34" charset="0"/>
              </a:rPr>
              <a:t>Medida es la evaluación de una magnitud hecha según su relación con otra magnitud de la misma especie adoptada como unidad. Tomar la medida de una magnitud es compararla con la unidad de sus misma especie para determinar cuántas veces ésta se halla contenida en aquélla.</a:t>
            </a:r>
            <a:endParaRPr lang="es-MX" b="1" dirty="0">
              <a:latin typeface="Arial" pitchFamily="34" charset="0"/>
              <a:cs typeface="Arial" pitchFamily="34" charset="0"/>
            </a:endParaRPr>
          </a:p>
        </p:txBody>
      </p:sp>
      <p:sp>
        <p:nvSpPr>
          <p:cNvPr id="6" name="Rectángulo 5"/>
          <p:cNvSpPr/>
          <p:nvPr/>
        </p:nvSpPr>
        <p:spPr>
          <a:xfrm rot="20015819">
            <a:off x="3506930" y="692696"/>
            <a:ext cx="2294843" cy="4508927"/>
          </a:xfrm>
          <a:prstGeom prst="rect">
            <a:avLst/>
          </a:prstGeom>
          <a:noFill/>
        </p:spPr>
        <p:txBody>
          <a:bodyPr wrap="square" lIns="91440" tIns="45720" rIns="91440" bIns="45720">
            <a:spAutoFit/>
          </a:bodyPr>
          <a:lstStyle/>
          <a:p>
            <a:pPr algn="ctr"/>
            <a:r>
              <a:rPr lang="es-ES" sz="287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es-ES" sz="287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88541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76673"/>
            <a:ext cx="8229600" cy="720080"/>
          </a:xfrm>
        </p:spPr>
        <p:txBody>
          <a:bodyPr>
            <a:normAutofit/>
          </a:bodyPr>
          <a:lstStyle/>
          <a:p>
            <a:pPr marL="0" indent="0" algn="just">
              <a:buNone/>
            </a:pPr>
            <a:r>
              <a:rPr lang="es-MX" b="1" dirty="0" smtClean="0">
                <a:latin typeface="Arial" pitchFamily="34" charset="0"/>
                <a:cs typeface="Arial" pitchFamily="34" charset="0"/>
              </a:rPr>
              <a:t>Medir es comparar.</a:t>
            </a:r>
            <a:endParaRPr lang="es-MX" b="1" dirty="0">
              <a:latin typeface="Arial" pitchFamily="34" charset="0"/>
              <a:cs typeface="Arial" pitchFamily="34" charset="0"/>
            </a:endParaRPr>
          </a:p>
        </p:txBody>
      </p:sp>
      <p:sp>
        <p:nvSpPr>
          <p:cNvPr id="2" name="Rectángulo 1"/>
          <p:cNvSpPr/>
          <p:nvPr/>
        </p:nvSpPr>
        <p:spPr>
          <a:xfrm>
            <a:off x="1259632" y="4581128"/>
            <a:ext cx="6097183" cy="923330"/>
          </a:xfrm>
          <a:prstGeom prst="rect">
            <a:avLst/>
          </a:prstGeom>
          <a:noFill/>
        </p:spPr>
        <p:txBody>
          <a:bodyPr wrap="non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¿Comparar con que?</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261899"/>
            <a:ext cx="6048672" cy="2884751"/>
          </a:xfrm>
          <a:prstGeom prst="rect">
            <a:avLst/>
          </a:prstGeom>
        </p:spPr>
      </p:pic>
      <p:sp>
        <p:nvSpPr>
          <p:cNvPr id="6" name="Rectángulo 5"/>
          <p:cNvSpPr/>
          <p:nvPr/>
        </p:nvSpPr>
        <p:spPr>
          <a:xfrm>
            <a:off x="467544" y="4211796"/>
            <a:ext cx="7110536" cy="738664"/>
          </a:xfrm>
          <a:prstGeom prst="rect">
            <a:avLst/>
          </a:prstGeom>
        </p:spPr>
        <p:txBody>
          <a:bodyPr wrap="square">
            <a:spAutoFit/>
          </a:bodyPr>
          <a:lstStyle/>
          <a:p>
            <a:r>
              <a:rPr lang="es-MX" sz="1400" dirty="0">
                <a:hlinkClick r:id="rId4"/>
              </a:rPr>
              <a:t>https://</a:t>
            </a:r>
            <a:r>
              <a:rPr lang="es-MX" sz="1400" dirty="0" smtClean="0">
                <a:hlinkClick r:id="rId4"/>
              </a:rPr>
              <a:t>encrypted-tbn0.gstatic.com/images?q=tbn:ANd9GcSm05e6rTbry0DInn44Nr9-kSbsZXVlUsXynpErOtNlAHhyhhL7</a:t>
            </a:r>
            <a:endParaRPr lang="es-MX" sz="1400" dirty="0" smtClean="0"/>
          </a:p>
          <a:p>
            <a:endParaRPr lang="es-MX" sz="1400" dirty="0"/>
          </a:p>
        </p:txBody>
      </p:sp>
      <p:sp>
        <p:nvSpPr>
          <p:cNvPr id="7" name="2 Marcador de contenido"/>
          <p:cNvSpPr txBox="1">
            <a:spLocks/>
          </p:cNvSpPr>
          <p:nvPr/>
        </p:nvSpPr>
        <p:spPr>
          <a:xfrm>
            <a:off x="6335688" y="903534"/>
            <a:ext cx="2808312" cy="211890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b="1" dirty="0" smtClean="0">
                <a:latin typeface="Arial" pitchFamily="34" charset="0"/>
                <a:cs typeface="Arial" pitchFamily="34" charset="0"/>
              </a:rPr>
              <a:t>Instrumento de medición calibrado</a:t>
            </a:r>
          </a:p>
          <a:p>
            <a:pPr marL="0" indent="0" algn="just">
              <a:buFont typeface="Arial" pitchFamily="34" charset="0"/>
              <a:buNone/>
            </a:pPr>
            <a:endParaRPr lang="es-MX" b="1" dirty="0">
              <a:latin typeface="Arial" pitchFamily="34" charset="0"/>
              <a:cs typeface="Arial" pitchFamily="34" charset="0"/>
            </a:endParaRPr>
          </a:p>
          <a:p>
            <a:pPr marL="0" indent="0" algn="just">
              <a:buFont typeface="Arial" pitchFamily="34" charset="0"/>
              <a:buNone/>
            </a:pPr>
            <a:r>
              <a:rPr lang="es-MX" b="1" dirty="0" smtClean="0">
                <a:latin typeface="Arial" pitchFamily="34" charset="0"/>
                <a:cs typeface="Arial" pitchFamily="34" charset="0"/>
              </a:rPr>
              <a:t>Patrón….</a:t>
            </a:r>
            <a:endParaRPr lang="es-MX" b="1" dirty="0">
              <a:latin typeface="Arial" pitchFamily="34" charset="0"/>
              <a:cs typeface="Arial" pitchFamily="34" charset="0"/>
            </a:endParaRPr>
          </a:p>
        </p:txBody>
      </p:sp>
    </p:spTree>
    <p:extLst>
      <p:ext uri="{BB962C8B-B14F-4D97-AF65-F5344CB8AC3E}">
        <p14:creationId xmlns:p14="http://schemas.microsoft.com/office/powerpoint/2010/main" val="265099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229600" cy="1800200"/>
          </a:xfrm>
        </p:spPr>
        <p:txBody>
          <a:bodyPr>
            <a:normAutofit/>
          </a:bodyPr>
          <a:lstStyle/>
          <a:p>
            <a:pPr marL="0" indent="0" algn="just">
              <a:buNone/>
            </a:pPr>
            <a:r>
              <a:rPr lang="es-MX" sz="2800" dirty="0">
                <a:latin typeface="Arial" pitchFamily="34" charset="0"/>
                <a:cs typeface="Arial" pitchFamily="34" charset="0"/>
              </a:rPr>
              <a:t>La </a:t>
            </a:r>
            <a:r>
              <a:rPr lang="es-MX" sz="2800" i="1" dirty="0" smtClean="0">
                <a:latin typeface="Arial" pitchFamily="34" charset="0"/>
                <a:cs typeface="Arial" pitchFamily="34" charset="0"/>
              </a:rPr>
              <a:t>METROLOGÍA DIMENSIONAL </a:t>
            </a:r>
            <a:r>
              <a:rPr lang="es-MX" sz="2800" dirty="0" smtClean="0">
                <a:latin typeface="Arial" pitchFamily="34" charset="0"/>
                <a:cs typeface="Arial" pitchFamily="34" charset="0"/>
              </a:rPr>
              <a:t>se </a:t>
            </a:r>
            <a:r>
              <a:rPr lang="es-MX" sz="2800" dirty="0">
                <a:latin typeface="Arial" pitchFamily="34" charset="0"/>
                <a:cs typeface="Arial" pitchFamily="34" charset="0"/>
              </a:rPr>
              <a:t>encarga de estudiar las técnicas de medición que determinan correctamente las magnitudes </a:t>
            </a:r>
            <a:r>
              <a:rPr lang="es-MX" sz="2800" i="1" dirty="0">
                <a:latin typeface="Arial" pitchFamily="34" charset="0"/>
                <a:cs typeface="Arial" pitchFamily="34" charset="0"/>
              </a:rPr>
              <a:t>lineales</a:t>
            </a:r>
            <a:r>
              <a:rPr lang="es-MX" sz="2800" dirty="0">
                <a:latin typeface="Arial" pitchFamily="34" charset="0"/>
                <a:cs typeface="Arial" pitchFamily="34" charset="0"/>
              </a:rPr>
              <a:t> y </a:t>
            </a:r>
            <a:r>
              <a:rPr lang="es-MX" sz="2800" i="1" dirty="0">
                <a:latin typeface="Arial" pitchFamily="34" charset="0"/>
                <a:cs typeface="Arial" pitchFamily="34" charset="0"/>
              </a:rPr>
              <a:t>angulares</a:t>
            </a:r>
            <a:r>
              <a:rPr lang="es-MX" sz="2800" b="1" dirty="0">
                <a:latin typeface="Arial" pitchFamily="34" charset="0"/>
                <a:cs typeface="Arial" pitchFamily="34" charset="0"/>
              </a:rPr>
              <a:t>.</a:t>
            </a:r>
          </a:p>
          <a:p>
            <a:pPr marL="0" indent="0" algn="just">
              <a:buNone/>
            </a:pPr>
            <a:endParaRPr lang="es-MX" b="1" dirty="0">
              <a:latin typeface="Arial" pitchFamily="34" charset="0"/>
              <a:cs typeface="Arial"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6" y="2060847"/>
            <a:ext cx="7884410" cy="3516863"/>
          </a:xfrm>
          <a:prstGeom prst="rect">
            <a:avLst/>
          </a:prstGeom>
        </p:spPr>
      </p:pic>
      <p:sp>
        <p:nvSpPr>
          <p:cNvPr id="5" name="2 Marcador de contenido"/>
          <p:cNvSpPr txBox="1">
            <a:spLocks/>
          </p:cNvSpPr>
          <p:nvPr/>
        </p:nvSpPr>
        <p:spPr>
          <a:xfrm>
            <a:off x="395536" y="4149081"/>
            <a:ext cx="8229600" cy="136815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sz="2800" dirty="0" smtClean="0">
                <a:latin typeface="Arial" pitchFamily="34" charset="0"/>
                <a:cs typeface="Arial" pitchFamily="34" charset="0"/>
              </a:rPr>
              <a:t>Su objetivo es determinar si cualquier pieza fabricada con tal dibujo cumple con las especificaciones del mismo.</a:t>
            </a:r>
            <a:endParaRPr lang="es-MX" sz="2800" b="1" dirty="0" smtClean="0">
              <a:latin typeface="Arial" pitchFamily="34" charset="0"/>
              <a:cs typeface="Arial" pitchFamily="34" charset="0"/>
            </a:endParaRPr>
          </a:p>
          <a:p>
            <a:pPr marL="0" indent="0" algn="just">
              <a:buFont typeface="Arial" pitchFamily="34" charset="0"/>
              <a:buNone/>
            </a:pPr>
            <a:endParaRPr lang="es-MX" b="1" dirty="0">
              <a:latin typeface="Arial" pitchFamily="34" charset="0"/>
              <a:cs typeface="Arial" pitchFamily="34" charset="0"/>
            </a:endParaRPr>
          </a:p>
        </p:txBody>
      </p:sp>
    </p:spTree>
    <p:extLst>
      <p:ext uri="{BB962C8B-B14F-4D97-AF65-F5344CB8AC3E}">
        <p14:creationId xmlns:p14="http://schemas.microsoft.com/office/powerpoint/2010/main" val="3896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2438"/>
            <a:ext cx="8229600" cy="4525963"/>
          </a:xfrm>
        </p:spPr>
        <p:txBody>
          <a:bodyPr>
            <a:normAutofit/>
          </a:bodyPr>
          <a:lstStyle/>
          <a:p>
            <a:pPr marL="0" indent="0" algn="just">
              <a:buNone/>
            </a:pPr>
            <a:r>
              <a:rPr lang="es-MX" sz="2800" b="1" dirty="0" smtClean="0">
                <a:latin typeface="Arial" pitchFamily="34" charset="0"/>
                <a:cs typeface="Arial" pitchFamily="34" charset="0"/>
              </a:rPr>
              <a:t>La metrología dimensional se aplica en la medición de longitudes (Exteriores, Interiores, Profundidades, Alturas) y también ángulos, así como la evaluación del acabado superficial.</a:t>
            </a:r>
            <a:endParaRPr lang="es-MX" sz="2800" b="1" dirty="0">
              <a:latin typeface="Arial" pitchFamily="34" charset="0"/>
              <a:cs typeface="Arial"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916832"/>
            <a:ext cx="3600400" cy="3768419"/>
          </a:xfrm>
          <a:prstGeom prst="rect">
            <a:avLst/>
          </a:prstGeom>
        </p:spPr>
      </p:pic>
      <p:sp>
        <p:nvSpPr>
          <p:cNvPr id="5" name="Rectángulo 4"/>
          <p:cNvSpPr/>
          <p:nvPr/>
        </p:nvSpPr>
        <p:spPr>
          <a:xfrm>
            <a:off x="4499992" y="4869160"/>
            <a:ext cx="4590256" cy="1200329"/>
          </a:xfrm>
          <a:prstGeom prst="rect">
            <a:avLst/>
          </a:prstGeom>
        </p:spPr>
        <p:txBody>
          <a:bodyPr wrap="square">
            <a:spAutoFit/>
          </a:bodyPr>
          <a:lstStyle/>
          <a:p>
            <a:r>
              <a:rPr lang="es-MX" dirty="0">
                <a:hlinkClick r:id="rId4"/>
              </a:rPr>
              <a:t>http://</a:t>
            </a:r>
            <a:r>
              <a:rPr lang="es-MX" dirty="0" smtClean="0">
                <a:hlinkClick r:id="rId4"/>
              </a:rPr>
              <a:t>www.sena-sofia-plus.co/wp-content/uploads/2013/08/Curso-de-Metrologia-en-SENA-Virtual-1.jpg</a:t>
            </a:r>
            <a:endParaRPr lang="es-MX" dirty="0" smtClean="0"/>
          </a:p>
          <a:p>
            <a:endParaRPr lang="es-MX" dirty="0"/>
          </a:p>
        </p:txBody>
      </p:sp>
    </p:spTree>
    <p:extLst>
      <p:ext uri="{BB962C8B-B14F-4D97-AF65-F5344CB8AC3E}">
        <p14:creationId xmlns:p14="http://schemas.microsoft.com/office/powerpoint/2010/main" val="945310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88640"/>
            <a:ext cx="8229600" cy="4525963"/>
          </a:xfrm>
        </p:spPr>
        <p:txBody>
          <a:bodyPr>
            <a:normAutofit/>
          </a:bodyPr>
          <a:lstStyle/>
          <a:p>
            <a:pPr marL="0" indent="0" algn="just">
              <a:buNone/>
            </a:pPr>
            <a:r>
              <a:rPr lang="es-MX" b="1" dirty="0" smtClean="0">
                <a:latin typeface="Arial" pitchFamily="34" charset="0"/>
                <a:cs typeface="Arial" pitchFamily="34" charset="0"/>
              </a:rPr>
              <a:t>Vocabulario utilizado en metrología.</a:t>
            </a:r>
          </a:p>
          <a:p>
            <a:pPr marL="0" indent="0" algn="just">
              <a:buNone/>
            </a:pPr>
            <a:r>
              <a:rPr lang="es-MX" dirty="0"/>
              <a:t>La Metrología como todas las ciencias posee conceptos y términos propios que permiten su desarrollo y hablar un </a:t>
            </a:r>
            <a:r>
              <a:rPr lang="es-MX" dirty="0" smtClean="0"/>
              <a:t>mismo lenguaje</a:t>
            </a:r>
            <a:r>
              <a:rPr lang="es-MX" dirty="0"/>
              <a:t>, a continuación se presentan algunos de los conceptos descritos en el Vocabulario Internacional de </a:t>
            </a:r>
            <a:r>
              <a:rPr lang="es-MX" dirty="0" smtClean="0"/>
              <a:t>Metrología (VIM).</a:t>
            </a:r>
            <a:endParaRPr lang="es-MX" b="1" dirty="0">
              <a:latin typeface="Arial" pitchFamily="34" charset="0"/>
              <a:cs typeface="Arial" pitchFamily="34" charset="0"/>
            </a:endParaRPr>
          </a:p>
        </p:txBody>
      </p:sp>
      <p:sp>
        <p:nvSpPr>
          <p:cNvPr id="4" name="Rectángulo 3"/>
          <p:cNvSpPr/>
          <p:nvPr/>
        </p:nvSpPr>
        <p:spPr>
          <a:xfrm>
            <a:off x="1269976" y="4422215"/>
            <a:ext cx="6768752" cy="584775"/>
          </a:xfrm>
          <a:prstGeom prst="rect">
            <a:avLst/>
          </a:prstGeom>
        </p:spPr>
        <p:txBody>
          <a:bodyPr wrap="square">
            <a:spAutoFit/>
          </a:bodyPr>
          <a:lstStyle/>
          <a:p>
            <a:r>
              <a:rPr lang="pt-BR" sz="3200" dirty="0" smtClean="0">
                <a:latin typeface="Arial" panose="020B0604020202020204" pitchFamily="34" charset="0"/>
              </a:rPr>
              <a:t>ISO </a:t>
            </a:r>
            <a:r>
              <a:rPr lang="pt-BR" sz="3200" dirty="0">
                <a:latin typeface="Arial" panose="020B0604020202020204" pitchFamily="34" charset="0"/>
              </a:rPr>
              <a:t>704, ISO 1087-1 e ISO 10241.</a:t>
            </a:r>
            <a:endParaRPr lang="es-MX" sz="3200" dirty="0"/>
          </a:p>
        </p:txBody>
      </p:sp>
    </p:spTree>
    <p:extLst>
      <p:ext uri="{BB962C8B-B14F-4D97-AF65-F5344CB8AC3E}">
        <p14:creationId xmlns:p14="http://schemas.microsoft.com/office/powerpoint/2010/main" val="3115557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57906"/>
            <a:ext cx="8229600" cy="4525963"/>
          </a:xfrm>
        </p:spPr>
        <p:txBody>
          <a:bodyPr>
            <a:normAutofit/>
          </a:bodyPr>
          <a:lstStyle/>
          <a:p>
            <a:pPr marL="0" indent="0" algn="just">
              <a:buNone/>
            </a:pPr>
            <a:r>
              <a:rPr lang="es-MX" b="1" dirty="0" smtClean="0">
                <a:latin typeface="Arial" pitchFamily="34" charset="0"/>
                <a:cs typeface="Arial" pitchFamily="34" charset="0"/>
              </a:rPr>
              <a:t>Magnitud.</a:t>
            </a:r>
          </a:p>
          <a:p>
            <a:pPr marL="0" indent="0" algn="just">
              <a:buNone/>
            </a:pPr>
            <a:r>
              <a:rPr lang="es-MX" dirty="0"/>
              <a:t>P</a:t>
            </a:r>
            <a:r>
              <a:rPr lang="es-MX" dirty="0" smtClean="0"/>
              <a:t>ropiedad </a:t>
            </a:r>
            <a:r>
              <a:rPr lang="es-MX" dirty="0"/>
              <a:t>de un fenómeno, cuerpo o sustancia, que puede expresarse </a:t>
            </a:r>
            <a:r>
              <a:rPr lang="es-MX" dirty="0" smtClean="0"/>
              <a:t>cuantitativamente mediante </a:t>
            </a:r>
            <a:r>
              <a:rPr lang="es-MX" dirty="0"/>
              <a:t>un número y una referencia</a:t>
            </a:r>
            <a:endParaRPr lang="es-MX" b="1" dirty="0">
              <a:latin typeface="Arial" pitchFamily="34" charset="0"/>
              <a:cs typeface="Arial"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84" y="2276872"/>
            <a:ext cx="8424936" cy="3826131"/>
          </a:xfrm>
          <a:prstGeom prst="rect">
            <a:avLst/>
          </a:prstGeom>
        </p:spPr>
      </p:pic>
    </p:spTree>
    <p:extLst>
      <p:ext uri="{BB962C8B-B14F-4D97-AF65-F5344CB8AC3E}">
        <p14:creationId xmlns:p14="http://schemas.microsoft.com/office/powerpoint/2010/main" val="3085753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1041</Words>
  <Application>Microsoft Office PowerPoint</Application>
  <PresentationFormat>Presentación en pantalla (4:3)</PresentationFormat>
  <Paragraphs>112</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23</vt:i4>
      </vt:variant>
    </vt:vector>
  </HeadingPairs>
  <TitlesOfParts>
    <vt:vector size="29" baseType="lpstr">
      <vt:lpstr>Arial</vt:lpstr>
      <vt:lpstr>Calibri</vt:lpstr>
      <vt:lpstr>Cambria Math</vt:lpstr>
      <vt:lpstr>Times New Roman</vt:lpstr>
      <vt:lpstr>Tema de Office</vt:lpstr>
      <vt:lpstr>1_Tema de Office</vt:lpstr>
      <vt:lpstr>Unidad I Metrología dimensional</vt:lpstr>
      <vt:lpstr>1.1. Principios básicos de metrología dimensional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Reglas para el uso de prefijos SI</vt:lpstr>
      <vt:lpstr>Presentación de PowerPoint</vt:lpstr>
      <vt:lpstr>Presentación de PowerPoint</vt:lpstr>
      <vt:lpstr>Cifras significativas</vt:lpstr>
      <vt:lpstr>Redondeo de cifras</vt:lpstr>
      <vt:lpstr>Presentación de PowerPoint</vt:lpstr>
      <vt:lpstr>Referencias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Citlali</dc:creator>
  <cp:lastModifiedBy>Silvestre Barrera</cp:lastModifiedBy>
  <cp:revision>50</cp:revision>
  <dcterms:created xsi:type="dcterms:W3CDTF">2012-12-04T21:22:09Z</dcterms:created>
  <dcterms:modified xsi:type="dcterms:W3CDTF">2015-10-07T17:49:21Z</dcterms:modified>
</cp:coreProperties>
</file>